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53"/>
  </p:notesMasterIdLst>
  <p:handoutMasterIdLst>
    <p:handoutMasterId r:id="rId54"/>
  </p:handoutMasterIdLst>
  <p:sldIdLst>
    <p:sldId id="653" r:id="rId2"/>
    <p:sldId id="654" r:id="rId3"/>
    <p:sldId id="547" r:id="rId4"/>
    <p:sldId id="548" r:id="rId5"/>
    <p:sldId id="549" r:id="rId6"/>
    <p:sldId id="550" r:id="rId7"/>
    <p:sldId id="551" r:id="rId8"/>
    <p:sldId id="552" r:id="rId9"/>
    <p:sldId id="553" r:id="rId10"/>
    <p:sldId id="661" r:id="rId11"/>
    <p:sldId id="662" r:id="rId12"/>
    <p:sldId id="663" r:id="rId13"/>
    <p:sldId id="618" r:id="rId14"/>
    <p:sldId id="619" r:id="rId15"/>
    <p:sldId id="557" r:id="rId16"/>
    <p:sldId id="620" r:id="rId17"/>
    <p:sldId id="559" r:id="rId18"/>
    <p:sldId id="621" r:id="rId19"/>
    <p:sldId id="561" r:id="rId20"/>
    <p:sldId id="622" r:id="rId21"/>
    <p:sldId id="623" r:id="rId22"/>
    <p:sldId id="624" r:id="rId23"/>
    <p:sldId id="664" r:id="rId24"/>
    <p:sldId id="567" r:id="rId25"/>
    <p:sldId id="625" r:id="rId26"/>
    <p:sldId id="626" r:id="rId27"/>
    <p:sldId id="569" r:id="rId28"/>
    <p:sldId id="627" r:id="rId29"/>
    <p:sldId id="571" r:id="rId30"/>
    <p:sldId id="628" r:id="rId31"/>
    <p:sldId id="629" r:id="rId32"/>
    <p:sldId id="574" r:id="rId33"/>
    <p:sldId id="576" r:id="rId34"/>
    <p:sldId id="578" r:id="rId35"/>
    <p:sldId id="580" r:id="rId36"/>
    <p:sldId id="655" r:id="rId37"/>
    <p:sldId id="656" r:id="rId38"/>
    <p:sldId id="657" r:id="rId39"/>
    <p:sldId id="658" r:id="rId40"/>
    <p:sldId id="659" r:id="rId41"/>
    <p:sldId id="581" r:id="rId42"/>
    <p:sldId id="588" r:id="rId43"/>
    <p:sldId id="632" r:id="rId44"/>
    <p:sldId id="590" r:id="rId45"/>
    <p:sldId id="633" r:id="rId46"/>
    <p:sldId id="593" r:id="rId47"/>
    <p:sldId id="594" r:id="rId48"/>
    <p:sldId id="634" r:id="rId49"/>
    <p:sldId id="635" r:id="rId50"/>
    <p:sldId id="638" r:id="rId51"/>
    <p:sldId id="639" r:id="rId5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Arial" charset="0"/>
      </a:defRPr>
    </a:lvl1pPr>
    <a:lvl2pPr marL="457200" algn="l" rtl="0" fontAlgn="base">
      <a:spcBef>
        <a:spcPct val="0"/>
      </a:spcBef>
      <a:spcAft>
        <a:spcPct val="0"/>
      </a:spcAft>
      <a:defRPr sz="2400" kern="1200">
        <a:solidFill>
          <a:schemeClr val="tx1"/>
        </a:solidFill>
        <a:latin typeface="Verdana" pitchFamily="34" charset="0"/>
        <a:ea typeface="+mn-ea"/>
        <a:cs typeface="Arial" charset="0"/>
      </a:defRPr>
    </a:lvl2pPr>
    <a:lvl3pPr marL="914400" algn="l" rtl="0" fontAlgn="base">
      <a:spcBef>
        <a:spcPct val="0"/>
      </a:spcBef>
      <a:spcAft>
        <a:spcPct val="0"/>
      </a:spcAft>
      <a:defRPr sz="2400" kern="1200">
        <a:solidFill>
          <a:schemeClr val="tx1"/>
        </a:solidFill>
        <a:latin typeface="Verdana" pitchFamily="34" charset="0"/>
        <a:ea typeface="+mn-ea"/>
        <a:cs typeface="Arial" charset="0"/>
      </a:defRPr>
    </a:lvl3pPr>
    <a:lvl4pPr marL="1371600" algn="l" rtl="0" fontAlgn="base">
      <a:spcBef>
        <a:spcPct val="0"/>
      </a:spcBef>
      <a:spcAft>
        <a:spcPct val="0"/>
      </a:spcAft>
      <a:defRPr sz="2400" kern="1200">
        <a:solidFill>
          <a:schemeClr val="tx1"/>
        </a:solidFill>
        <a:latin typeface="Verdana" pitchFamily="34" charset="0"/>
        <a:ea typeface="+mn-ea"/>
        <a:cs typeface="Arial" charset="0"/>
      </a:defRPr>
    </a:lvl4pPr>
    <a:lvl5pPr marL="1828800" algn="l" rtl="0" fontAlgn="base">
      <a:spcBef>
        <a:spcPct val="0"/>
      </a:spcBef>
      <a:spcAft>
        <a:spcPct val="0"/>
      </a:spcAft>
      <a:defRPr sz="2400" kern="1200">
        <a:solidFill>
          <a:schemeClr val="tx1"/>
        </a:solidFill>
        <a:latin typeface="Verdana" pitchFamily="34" charset="0"/>
        <a:ea typeface="+mn-ea"/>
        <a:cs typeface="Arial" charset="0"/>
      </a:defRPr>
    </a:lvl5pPr>
    <a:lvl6pPr marL="2286000" algn="l" defTabSz="914400" rtl="0" eaLnBrk="1" latinLnBrk="0" hangingPunct="1">
      <a:defRPr sz="2400" kern="1200">
        <a:solidFill>
          <a:schemeClr val="tx1"/>
        </a:solidFill>
        <a:latin typeface="Verdana" pitchFamily="34" charset="0"/>
        <a:ea typeface="+mn-ea"/>
        <a:cs typeface="Arial" charset="0"/>
      </a:defRPr>
    </a:lvl6pPr>
    <a:lvl7pPr marL="2743200" algn="l" defTabSz="914400" rtl="0" eaLnBrk="1" latinLnBrk="0" hangingPunct="1">
      <a:defRPr sz="2400" kern="1200">
        <a:solidFill>
          <a:schemeClr val="tx1"/>
        </a:solidFill>
        <a:latin typeface="Verdana" pitchFamily="34" charset="0"/>
        <a:ea typeface="+mn-ea"/>
        <a:cs typeface="Arial" charset="0"/>
      </a:defRPr>
    </a:lvl7pPr>
    <a:lvl8pPr marL="3200400" algn="l" defTabSz="914400" rtl="0" eaLnBrk="1" latinLnBrk="0" hangingPunct="1">
      <a:defRPr sz="2400" kern="1200">
        <a:solidFill>
          <a:schemeClr val="tx1"/>
        </a:solidFill>
        <a:latin typeface="Verdana" pitchFamily="34" charset="0"/>
        <a:ea typeface="+mn-ea"/>
        <a:cs typeface="Arial" charset="0"/>
      </a:defRPr>
    </a:lvl8pPr>
    <a:lvl9pPr marL="3657600" algn="l" defTabSz="914400" rtl="0" eaLnBrk="1" latinLnBrk="0" hangingPunct="1">
      <a:defRPr sz="2400"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FF00"/>
    <a:srgbClr val="FFFF99"/>
    <a:srgbClr val="FF00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99" autoAdjust="0"/>
    <p:restoredTop sz="70062" autoAdjust="0"/>
  </p:normalViewPr>
  <p:slideViewPr>
    <p:cSldViewPr>
      <p:cViewPr varScale="1">
        <p:scale>
          <a:sx n="76" d="100"/>
          <a:sy n="76" d="100"/>
        </p:scale>
        <p:origin x="1056" y="90"/>
      </p:cViewPr>
      <p:guideLst>
        <p:guide orient="horz" pos="2160"/>
        <p:guide pos="2880"/>
      </p:guideLst>
    </p:cSldViewPr>
  </p:slideViewPr>
  <p:outlineViewPr>
    <p:cViewPr>
      <p:scale>
        <a:sx n="33" d="100"/>
        <a:sy n="33" d="100"/>
      </p:scale>
      <p:origin x="0" y="63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4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1"/>
            <a:ext cx="3037840"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eaLnBrk="1" hangingPunct="1">
              <a:defRPr sz="1200">
                <a:effectLst/>
                <a:latin typeface="Arial" charset="0"/>
                <a:cs typeface="+mn-cs"/>
              </a:defRPr>
            </a:lvl1pPr>
          </a:lstStyle>
          <a:p>
            <a:pPr>
              <a:defRPr/>
            </a:pPr>
            <a:endParaRPr lang="en-US"/>
          </a:p>
        </p:txBody>
      </p:sp>
      <p:sp>
        <p:nvSpPr>
          <p:cNvPr id="212995" name="Rectangle 3"/>
          <p:cNvSpPr>
            <a:spLocks noGrp="1" noChangeArrowheads="1"/>
          </p:cNvSpPr>
          <p:nvPr>
            <p:ph type="dt" sz="quarter" idx="1"/>
          </p:nvPr>
        </p:nvSpPr>
        <p:spPr bwMode="auto">
          <a:xfrm>
            <a:off x="3970938" y="1"/>
            <a:ext cx="3037840"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eaLnBrk="1" hangingPunct="1">
              <a:defRPr sz="1200">
                <a:effectLst/>
                <a:latin typeface="Arial" charset="0"/>
                <a:cs typeface="+mn-cs"/>
              </a:defRPr>
            </a:lvl1pPr>
          </a:lstStyle>
          <a:p>
            <a:pPr>
              <a:defRPr/>
            </a:pPr>
            <a:endParaRPr lang="en-US"/>
          </a:p>
        </p:txBody>
      </p:sp>
      <p:sp>
        <p:nvSpPr>
          <p:cNvPr id="212996" name="Rectangle 4"/>
          <p:cNvSpPr>
            <a:spLocks noGrp="1" noChangeArrowheads="1"/>
          </p:cNvSpPr>
          <p:nvPr>
            <p:ph type="ftr" sz="quarter" idx="2"/>
          </p:nvPr>
        </p:nvSpPr>
        <p:spPr bwMode="auto">
          <a:xfrm>
            <a:off x="0" y="8829675"/>
            <a:ext cx="3037840"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eaLnBrk="1" hangingPunct="1">
              <a:defRPr sz="1200">
                <a:effectLst/>
                <a:latin typeface="Arial" charset="0"/>
                <a:cs typeface="+mn-cs"/>
              </a:defRPr>
            </a:lvl1pPr>
          </a:lstStyle>
          <a:p>
            <a:pPr>
              <a:defRPr/>
            </a:pPr>
            <a:endParaRPr lang="en-US"/>
          </a:p>
        </p:txBody>
      </p:sp>
      <p:sp>
        <p:nvSpPr>
          <p:cNvPr id="212997" name="Rectangle 5"/>
          <p:cNvSpPr>
            <a:spLocks noGrp="1" noChangeArrowheads="1"/>
          </p:cNvSpPr>
          <p:nvPr>
            <p:ph type="sldNum" sz="quarter" idx="3"/>
          </p:nvPr>
        </p:nvSpPr>
        <p:spPr bwMode="auto">
          <a:xfrm>
            <a:off x="3970938" y="8829675"/>
            <a:ext cx="3037840"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eaLnBrk="1" hangingPunct="1">
              <a:defRPr sz="1200">
                <a:effectLst/>
                <a:latin typeface="Arial" charset="0"/>
                <a:cs typeface="+mn-cs"/>
              </a:defRPr>
            </a:lvl1pPr>
          </a:lstStyle>
          <a:p>
            <a:pPr>
              <a:defRPr/>
            </a:pPr>
            <a:fld id="{0373A661-95A2-4118-BEC9-0460C17932EC}" type="slidenum">
              <a:rPr lang="en-US"/>
              <a:pPr>
                <a:defRPr/>
              </a:pPr>
              <a:t>‹#›</a:t>
            </a:fld>
            <a:endParaRPr lang="en-US"/>
          </a:p>
        </p:txBody>
      </p:sp>
    </p:spTree>
    <p:extLst>
      <p:ext uri="{BB962C8B-B14F-4D97-AF65-F5344CB8AC3E}">
        <p14:creationId xmlns:p14="http://schemas.microsoft.com/office/powerpoint/2010/main" val="1213757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1"/>
            <a:ext cx="3037840"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eaLnBrk="1" hangingPunct="1">
              <a:defRPr sz="1200">
                <a:effectLst/>
                <a:latin typeface="Arial" charset="0"/>
                <a:cs typeface="+mn-cs"/>
              </a:defRPr>
            </a:lvl1pPr>
          </a:lstStyle>
          <a:p>
            <a:pPr>
              <a:defRPr/>
            </a:pPr>
            <a:endParaRPr lang="en-US"/>
          </a:p>
        </p:txBody>
      </p:sp>
      <p:sp>
        <p:nvSpPr>
          <p:cNvPr id="77827" name="Rectangle 3"/>
          <p:cNvSpPr>
            <a:spLocks noGrp="1" noChangeArrowheads="1"/>
          </p:cNvSpPr>
          <p:nvPr>
            <p:ph type="dt" idx="1"/>
          </p:nvPr>
        </p:nvSpPr>
        <p:spPr bwMode="auto">
          <a:xfrm>
            <a:off x="3970938" y="1"/>
            <a:ext cx="3037840"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eaLnBrk="1" hangingPunct="1">
              <a:defRPr sz="1200">
                <a:effectLst/>
                <a:latin typeface="Arial" charset="0"/>
                <a:cs typeface="+mn-cs"/>
              </a:defRPr>
            </a:lvl1pPr>
          </a:lstStyle>
          <a:p>
            <a:pPr>
              <a:defRPr/>
            </a:pPr>
            <a:endParaRPr lang="en-US"/>
          </a:p>
        </p:txBody>
      </p:sp>
      <p:sp>
        <p:nvSpPr>
          <p:cNvPr id="716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701040" y="4416425"/>
            <a:ext cx="5608320" cy="418306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eaLnBrk="1" hangingPunct="1">
              <a:defRPr sz="1200">
                <a:effectLst/>
                <a:latin typeface="Arial" charset="0"/>
                <a:cs typeface="+mn-cs"/>
              </a:defRPr>
            </a:lvl1pPr>
          </a:lstStyle>
          <a:p>
            <a:pPr>
              <a:defRPr/>
            </a:pPr>
            <a:endParaRPr lang="en-US"/>
          </a:p>
        </p:txBody>
      </p:sp>
      <p:sp>
        <p:nvSpPr>
          <p:cNvPr id="77831"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eaLnBrk="1" hangingPunct="1">
              <a:defRPr sz="1200">
                <a:effectLst/>
                <a:latin typeface="Arial" charset="0"/>
                <a:cs typeface="+mn-cs"/>
              </a:defRPr>
            </a:lvl1pPr>
          </a:lstStyle>
          <a:p>
            <a:pPr>
              <a:defRPr/>
            </a:pPr>
            <a:fld id="{E75C738F-725F-4478-84AF-F4BE442B7DCB}" type="slidenum">
              <a:rPr lang="en-US"/>
              <a:pPr>
                <a:defRPr/>
              </a:pPr>
              <a:t>‹#›</a:t>
            </a:fld>
            <a:endParaRPr lang="en-US"/>
          </a:p>
        </p:txBody>
      </p:sp>
    </p:spTree>
    <p:extLst>
      <p:ext uri="{BB962C8B-B14F-4D97-AF65-F5344CB8AC3E}">
        <p14:creationId xmlns:p14="http://schemas.microsoft.com/office/powerpoint/2010/main" val="348694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3DF6D875-F4ED-46F0-A111-4CAC70C3C861}" type="slidenum">
              <a:rPr lang="en-US" smtClean="0"/>
              <a:pPr>
                <a:defRPr/>
              </a:pPr>
              <a:t>1</a:t>
            </a:fld>
            <a:endParaRPr lang="en-US" dirty="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baseline="0" dirty="0" err="1" smtClean="0"/>
              <a:t>Paresh</a:t>
            </a:r>
            <a:r>
              <a:rPr lang="en-US" baseline="0" dirty="0" smtClean="0"/>
              <a:t> slide</a:t>
            </a:r>
          </a:p>
          <a:p>
            <a:pPr eaLnBrk="1" hangingPunct="1"/>
            <a:endParaRPr lang="en-US" baseline="0" dirty="0" smtClean="0"/>
          </a:p>
          <a:p>
            <a:pPr eaLnBrk="1" hangingPunct="1"/>
            <a:r>
              <a:rPr lang="en-US" baseline="0" dirty="0" smtClean="0"/>
              <a:t>Hey everyone, Thank you for inviting us here.  Johnson, which knocked out the residual clause in the ACCA, is really is so much fun.  It has been quite a ride the last couple of years - Johnson has consumed us.  And we have had our ups and downs with Johnson, but overall </a:t>
            </a:r>
            <a:r>
              <a:rPr lang="en-US" dirty="0" smtClean="0"/>
              <a:t>we have been living the </a:t>
            </a:r>
            <a:r>
              <a:rPr lang="en-US" baseline="0" dirty="0" smtClean="0"/>
              <a:t>dream. It has knocked off thousands of years in our clients’ sentences and will continue to do so.   And be patient.  Some of the  post-Johnson arguments have</a:t>
            </a:r>
            <a:r>
              <a:rPr lang="en-US" dirty="0" smtClean="0"/>
              <a:t> been and will continue to be</a:t>
            </a:r>
            <a:r>
              <a:rPr lang="en-US" baseline="0" dirty="0" smtClean="0"/>
              <a:t> knocked down, but you have to keep making these arguments.  Preserve arguments.  Because sometimes it takes years for our arguments to digest with the judges.  And there are several post-Johnson issues that will go to the Supreme Court.  </a:t>
            </a:r>
          </a:p>
        </p:txBody>
      </p:sp>
    </p:spTree>
    <p:extLst>
      <p:ext uri="{BB962C8B-B14F-4D97-AF65-F5344CB8AC3E}">
        <p14:creationId xmlns:p14="http://schemas.microsoft.com/office/powerpoint/2010/main" val="1155221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Paresh</a:t>
            </a:r>
            <a:r>
              <a:rPr lang="en-US" baseline="0" dirty="0" smtClean="0"/>
              <a:t> </a:t>
            </a:r>
            <a:r>
              <a:rPr lang="en-US" dirty="0" smtClean="0"/>
              <a:t>slide</a:t>
            </a:r>
          </a:p>
          <a:p>
            <a:endParaRPr lang="en-US" dirty="0" smtClean="0"/>
          </a:p>
          <a:p>
            <a:r>
              <a:rPr lang="en-US" dirty="0" smtClean="0"/>
              <a:t>We</a:t>
            </a:r>
            <a:r>
              <a:rPr lang="en-US" baseline="0" dirty="0" smtClean="0"/>
              <a:t> have really been having success with robberies around the country. </a:t>
            </a:r>
          </a:p>
          <a:p>
            <a:endParaRPr lang="en-US" baseline="0" dirty="0" smtClean="0"/>
          </a:p>
          <a:p>
            <a:r>
              <a:rPr lang="en-US" baseline="0" dirty="0" smtClean="0"/>
              <a:t>One thing to keep doing here is monitoring state law on robbery  If there is ever a state case that comes along which upholds a robbery conviction based on de </a:t>
            </a:r>
            <a:r>
              <a:rPr lang="en-US" baseline="0" dirty="0" err="1" smtClean="0"/>
              <a:t>minimis</a:t>
            </a:r>
            <a:r>
              <a:rPr lang="en-US" baseline="0" dirty="0" smtClean="0"/>
              <a:t> force, (which by the way includes things such as </a:t>
            </a:r>
            <a:r>
              <a:rPr lang="en-US" baseline="0" dirty="0" err="1" smtClean="0"/>
              <a:t>phsycial</a:t>
            </a:r>
            <a:r>
              <a:rPr lang="en-US" baseline="0" dirty="0" smtClean="0"/>
              <a:t> jerking, pushing, grabbing, pinching or even bruising) then you can renew your argument that the offense fails to qualify as an ACCA “violent felony” under the force clause.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10</a:t>
            </a:fld>
            <a:endParaRPr lang="en-US"/>
          </a:p>
        </p:txBody>
      </p:sp>
    </p:spTree>
    <p:extLst>
      <p:ext uri="{BB962C8B-B14F-4D97-AF65-F5344CB8AC3E}">
        <p14:creationId xmlns:p14="http://schemas.microsoft.com/office/powerpoint/2010/main" val="3367001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Paresh</a:t>
            </a:r>
            <a:r>
              <a:rPr lang="en-US" dirty="0" smtClean="0"/>
              <a:t> slide</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11</a:t>
            </a:fld>
            <a:endParaRPr lang="en-US"/>
          </a:p>
        </p:txBody>
      </p:sp>
    </p:spTree>
    <p:extLst>
      <p:ext uri="{BB962C8B-B14F-4D97-AF65-F5344CB8AC3E}">
        <p14:creationId xmlns:p14="http://schemas.microsoft.com/office/powerpoint/2010/main" val="3367001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Paresh</a:t>
            </a:r>
            <a:r>
              <a:rPr lang="en-US" baseline="0" dirty="0" smtClean="0"/>
              <a:t> slide</a:t>
            </a:r>
            <a:endParaRPr lang="en-US" dirty="0" smtClean="0"/>
          </a:p>
          <a:p>
            <a:endParaRPr lang="en-US" dirty="0" smtClean="0"/>
          </a:p>
          <a:p>
            <a:r>
              <a:rPr lang="en-US" dirty="0" smtClean="0"/>
              <a:t>Can be accomplished</a:t>
            </a:r>
            <a:r>
              <a:rPr lang="en-US" baseline="0" dirty="0" smtClean="0"/>
              <a:t> by deceit, deception, trickery, or stealing a baby from a carriage or hospital without the use or threat of any force.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12</a:t>
            </a:fld>
            <a:endParaRPr lang="en-US"/>
          </a:p>
        </p:txBody>
      </p:sp>
    </p:spTree>
    <p:extLst>
      <p:ext uri="{BB962C8B-B14F-4D97-AF65-F5344CB8AC3E}">
        <p14:creationId xmlns:p14="http://schemas.microsoft.com/office/powerpoint/2010/main" val="476779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Paresh</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13</a:t>
            </a:fld>
            <a:endParaRPr lang="en-US"/>
          </a:p>
        </p:txBody>
      </p:sp>
    </p:spTree>
    <p:extLst>
      <p:ext uri="{BB962C8B-B14F-4D97-AF65-F5344CB8AC3E}">
        <p14:creationId xmlns:p14="http://schemas.microsoft.com/office/powerpoint/2010/main" val="476779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Paresh</a:t>
            </a:r>
            <a:r>
              <a:rPr lang="en-US" baseline="0" dirty="0" smtClean="0"/>
              <a:t> </a:t>
            </a:r>
            <a:r>
              <a:rPr lang="en-US" dirty="0" smtClean="0"/>
              <a:t>slide</a:t>
            </a:r>
          </a:p>
          <a:p>
            <a:endParaRPr lang="en-US" dirty="0" smtClean="0"/>
          </a:p>
          <a:p>
            <a:r>
              <a:rPr lang="en-US" dirty="0" smtClean="0"/>
              <a:t>Also, keep in mind</a:t>
            </a:r>
            <a:r>
              <a:rPr lang="en-US" baseline="0" dirty="0" smtClean="0"/>
              <a:t> that are some sex offenses that sound really bad, but they don’t require the use of violent physical force. For example, statutory rape, which is consensual sex, but is prohibited due to age of victim in relation to the defendant.  </a:t>
            </a:r>
          </a:p>
          <a:p>
            <a:endParaRPr lang="en-US" baseline="0" dirty="0" smtClean="0"/>
          </a:p>
          <a:p>
            <a:r>
              <a:rPr lang="en-US" baseline="0" dirty="0" smtClean="0"/>
              <a:t>Even statutes which criminalize sex with a disabled person or mentally ill person do not require violent physical force, but rather just mental compulsion.  Sometimes states will use word constructive force, but that is just mental compulsion – not violent physical force.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14</a:t>
            </a:fld>
            <a:endParaRPr lang="en-US"/>
          </a:p>
        </p:txBody>
      </p:sp>
    </p:spTree>
    <p:extLst>
      <p:ext uri="{BB962C8B-B14F-4D97-AF65-F5344CB8AC3E}">
        <p14:creationId xmlns:p14="http://schemas.microsoft.com/office/powerpoint/2010/main" val="3160790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Paresh</a:t>
            </a:r>
            <a:r>
              <a:rPr lang="en-US" baseline="0" dirty="0" smtClean="0"/>
              <a:t> </a:t>
            </a:r>
            <a:r>
              <a:rPr lang="en-US" dirty="0" smtClean="0"/>
              <a:t>slide</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15</a:t>
            </a:fld>
            <a:endParaRPr lang="en-US"/>
          </a:p>
        </p:txBody>
      </p:sp>
    </p:spTree>
    <p:extLst>
      <p:ext uri="{BB962C8B-B14F-4D97-AF65-F5344CB8AC3E}">
        <p14:creationId xmlns:p14="http://schemas.microsoft.com/office/powerpoint/2010/main" val="1675787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endParaRPr lang="en-US" dirty="0" smtClean="0"/>
          </a:p>
          <a:p>
            <a:r>
              <a:rPr lang="en-US" dirty="0" smtClean="0"/>
              <a:t>So</a:t>
            </a:r>
            <a:r>
              <a:rPr lang="en-US" baseline="0" dirty="0" smtClean="0"/>
              <a:t> we have an argument that Hobbs Act robbery and bank robbery, which can be accomplished by threatening economic harm do not qualify under force clause.</a:t>
            </a:r>
          </a:p>
          <a:p>
            <a:endParaRPr lang="en-US" baseline="0" dirty="0" smtClean="0"/>
          </a:p>
          <a:p>
            <a:r>
              <a:rPr lang="en-US" baseline="0" dirty="0" smtClean="0"/>
              <a:t>And we have had success in the district courts on Ohio robbery, Maryland robbery, and Washington robbery, which can all be violated by threatening injury to property rather than a person.  </a:t>
            </a:r>
          </a:p>
          <a:p>
            <a:endParaRPr lang="en-US" baseline="0" dirty="0" smtClean="0"/>
          </a:p>
          <a:p>
            <a:r>
              <a:rPr lang="en-US" baseline="0" dirty="0" smtClean="0"/>
              <a:t>Love </a:t>
            </a:r>
            <a:r>
              <a:rPr lang="en-US" baseline="0" dirty="0" err="1" smtClean="0"/>
              <a:t>Parral</a:t>
            </a:r>
            <a:r>
              <a:rPr lang="en-US" baseline="0" dirty="0" smtClean="0"/>
              <a:t>-Dominguez – Discharging firearm into occupied building – not a violent felony.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16</a:t>
            </a:fld>
            <a:endParaRPr lang="en-US"/>
          </a:p>
        </p:txBody>
      </p:sp>
    </p:spTree>
    <p:extLst>
      <p:ext uri="{BB962C8B-B14F-4D97-AF65-F5344CB8AC3E}">
        <p14:creationId xmlns:p14="http://schemas.microsoft.com/office/powerpoint/2010/main" val="1558601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 </a:t>
            </a:r>
          </a:p>
          <a:p>
            <a:endParaRPr lang="en-US" dirty="0" smtClean="0"/>
          </a:p>
          <a:p>
            <a:r>
              <a:rPr lang="en-US" dirty="0" smtClean="0"/>
              <a:t>This</a:t>
            </a:r>
            <a:r>
              <a:rPr lang="en-US" baseline="0" dirty="0" smtClean="0"/>
              <a:t> is where it gets </a:t>
            </a:r>
            <a:r>
              <a:rPr lang="en-US" baseline="0" dirty="0" err="1" smtClean="0"/>
              <a:t>counterintuitve</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17</a:t>
            </a:fld>
            <a:endParaRPr lang="en-US"/>
          </a:p>
        </p:txBody>
      </p:sp>
    </p:spTree>
    <p:extLst>
      <p:ext uri="{BB962C8B-B14F-4D97-AF65-F5344CB8AC3E}">
        <p14:creationId xmlns:p14="http://schemas.microsoft.com/office/powerpoint/2010/main" val="216609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 </a:t>
            </a:r>
          </a:p>
          <a:p>
            <a:endParaRPr lang="en-US" dirty="0" smtClean="0"/>
          </a:p>
          <a:p>
            <a:endParaRPr lang="en-US" dirty="0" smtClean="0"/>
          </a:p>
          <a:p>
            <a:r>
              <a:rPr lang="en-US" dirty="0" smtClean="0"/>
              <a:t>Courts</a:t>
            </a:r>
            <a:r>
              <a:rPr lang="en-US" baseline="0" dirty="0" smtClean="0"/>
              <a:t> have held that assaults and aggravated assault statutes do not require violent physical force because they can be accomplished without the use of strong physical force by refusing to give someone his medicine, using poison, hazard gas, guiding a blind person into traffic, etc. </a:t>
            </a:r>
          </a:p>
          <a:p>
            <a:endParaRPr lang="en-US" baseline="0" dirty="0" smtClean="0"/>
          </a:p>
          <a:p>
            <a:r>
              <a:rPr lang="en-US" baseline="0" dirty="0" smtClean="0"/>
              <a:t>In Perez-Vargas, the Tenth Circuit held that even assault with a dangerous weapon does not require the use of violent physical force – weapon could be hazardous gas or barrier that is put in front of one’s car.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18</a:t>
            </a:fld>
            <a:endParaRPr lang="en-US"/>
          </a:p>
        </p:txBody>
      </p:sp>
    </p:spTree>
    <p:extLst>
      <p:ext uri="{BB962C8B-B14F-4D97-AF65-F5344CB8AC3E}">
        <p14:creationId xmlns:p14="http://schemas.microsoft.com/office/powerpoint/2010/main" val="4139545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r>
              <a:rPr lang="en-US" dirty="0" smtClean="0"/>
              <a:t>Rico-Mejia -</a:t>
            </a:r>
            <a:r>
              <a:rPr lang="en-US" baseline="0" dirty="0" smtClean="0"/>
              <a:t>  Great recent case;  We love Torres-Miguel.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19</a:t>
            </a:fld>
            <a:endParaRPr lang="en-US"/>
          </a:p>
        </p:txBody>
      </p:sp>
    </p:spTree>
    <p:extLst>
      <p:ext uri="{BB962C8B-B14F-4D97-AF65-F5344CB8AC3E}">
        <p14:creationId xmlns:p14="http://schemas.microsoft.com/office/powerpoint/2010/main" val="309039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r>
              <a:rPr lang="en-US" dirty="0" smtClean="0"/>
              <a:t>So today I</a:t>
            </a:r>
            <a:r>
              <a:rPr lang="en-US" baseline="0" dirty="0" smtClean="0"/>
              <a:t> am going to </a:t>
            </a:r>
            <a:r>
              <a:rPr lang="en-US" dirty="0" smtClean="0"/>
              <a:t>start with the pre-Johnson world and talk about how the residual clause operated before Johnson.  </a:t>
            </a:r>
          </a:p>
          <a:p>
            <a:endParaRPr lang="en-US" dirty="0"/>
          </a:p>
          <a:p>
            <a:r>
              <a:rPr lang="en-US" dirty="0" smtClean="0"/>
              <a:t>Then I will talk about the holding and reasoning behind Johnson. </a:t>
            </a:r>
            <a:endParaRPr lang="en-US" dirty="0"/>
          </a:p>
          <a:p>
            <a:endParaRPr lang="en-US" dirty="0" smtClean="0"/>
          </a:p>
          <a:p>
            <a:r>
              <a:rPr lang="en-US" dirty="0" smtClean="0"/>
              <a:t>An then I will go through Johnson’s impact on the various sentencing enhancements and 924(c).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a:t>
            </a:fld>
            <a:endParaRPr lang="en-US" dirty="0"/>
          </a:p>
        </p:txBody>
      </p:sp>
    </p:spTree>
    <p:extLst>
      <p:ext uri="{BB962C8B-B14F-4D97-AF65-F5344CB8AC3E}">
        <p14:creationId xmlns:p14="http://schemas.microsoft.com/office/powerpoint/2010/main" val="2166090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 </a:t>
            </a:r>
          </a:p>
          <a:p>
            <a:endParaRPr lang="en-US" dirty="0" smtClean="0"/>
          </a:p>
          <a:p>
            <a:endParaRPr lang="en-US" dirty="0" smtClean="0"/>
          </a:p>
          <a:p>
            <a:r>
              <a:rPr lang="en-US" dirty="0" smtClean="0"/>
              <a:t>Wins</a:t>
            </a:r>
            <a:r>
              <a:rPr lang="en-US" baseline="0" dirty="0" smtClean="0"/>
              <a:t> </a:t>
            </a:r>
            <a:r>
              <a:rPr lang="en-US" dirty="0" smtClean="0"/>
              <a:t>on murder cases</a:t>
            </a:r>
            <a:r>
              <a:rPr lang="en-US" baseline="0" dirty="0" smtClean="0"/>
              <a:t> – One can be killed by poison, starving another to death, withholding medicine, etc. </a:t>
            </a:r>
          </a:p>
          <a:p>
            <a:endParaRPr lang="en-US" baseline="0" dirty="0" smtClean="0"/>
          </a:p>
          <a:p>
            <a:r>
              <a:rPr lang="en-US" baseline="0" dirty="0" smtClean="0"/>
              <a:t>Robbery with a dangerous weapon.</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20</a:t>
            </a:fld>
            <a:endParaRPr lang="en-US"/>
          </a:p>
        </p:txBody>
      </p:sp>
    </p:spTree>
    <p:extLst>
      <p:ext uri="{BB962C8B-B14F-4D97-AF65-F5344CB8AC3E}">
        <p14:creationId xmlns:p14="http://schemas.microsoft.com/office/powerpoint/2010/main" val="216609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 </a:t>
            </a:r>
          </a:p>
          <a:p>
            <a:endParaRPr lang="en-US" dirty="0" smtClean="0"/>
          </a:p>
          <a:p>
            <a:endParaRPr lang="en-US" dirty="0" smtClean="0"/>
          </a:p>
          <a:p>
            <a:r>
              <a:rPr lang="en-US" dirty="0" smtClean="0"/>
              <a:t>There are lots</a:t>
            </a:r>
            <a:r>
              <a:rPr lang="en-US" baseline="0" dirty="0" smtClean="0"/>
              <a:t> of federal offenses which also should not fall under the force clause even though they require physical injury or threat of physical injury.  Now, mostly you will see these offenses in 924© charges.  But you can use the same reasoning here to argue that these offense don’t qualify as crimes of violence under 924©  force clause.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21</a:t>
            </a:fld>
            <a:endParaRPr lang="en-US"/>
          </a:p>
        </p:txBody>
      </p:sp>
    </p:spTree>
    <p:extLst>
      <p:ext uri="{BB962C8B-B14F-4D97-AF65-F5344CB8AC3E}">
        <p14:creationId xmlns:p14="http://schemas.microsoft.com/office/powerpoint/2010/main" val="980936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 </a:t>
            </a:r>
          </a:p>
          <a:p>
            <a:endParaRPr lang="en-US" dirty="0" smtClean="0"/>
          </a:p>
          <a:p>
            <a:endParaRPr lang="en-US" dirty="0" smtClean="0"/>
          </a:p>
          <a:p>
            <a:r>
              <a:rPr lang="en-US" dirty="0" smtClean="0"/>
              <a:t>Beware</a:t>
            </a:r>
            <a:r>
              <a:rPr lang="en-US" baseline="0" dirty="0" smtClean="0"/>
              <a:t> of </a:t>
            </a:r>
            <a:r>
              <a:rPr lang="en-US" baseline="0" dirty="0" err="1" smtClean="0"/>
              <a:t>Castleman</a:t>
            </a:r>
            <a:r>
              <a:rPr lang="en-US" baseline="0" dirty="0" smtClean="0"/>
              <a:t> – It is a Supreme Court which held in a different context that an offense with a physical injury element equals violent physical force; however, in </a:t>
            </a:r>
            <a:r>
              <a:rPr lang="en-US" baseline="0" dirty="0" err="1" smtClean="0"/>
              <a:t>Castleman</a:t>
            </a:r>
            <a:r>
              <a:rPr lang="en-US" baseline="0" dirty="0" smtClean="0"/>
              <a:t> at issue was whether a prior assault offense qualified as misdemeanor crime of domestic violence for purposes of the federal statute which prohibits possession of a gun by someone who has such prior.  The force clause under the domestic crime of violence definition looks the same as the ACCA force clause, but the Supreme Court went to great length to point out that it is very different from the ACCA force clause.  The domestic crime of violence definition is much broader and includes de </a:t>
            </a:r>
            <a:r>
              <a:rPr lang="en-US" baseline="0" dirty="0" err="1" smtClean="0"/>
              <a:t>minimis</a:t>
            </a:r>
            <a:r>
              <a:rPr lang="en-US" baseline="0" dirty="0" smtClean="0"/>
              <a:t> force. And the Supreme Court specifically said it is not deciding whether physical injury requires violent physical force for purposes of the ACCA force clause.  Therefore, </a:t>
            </a:r>
            <a:r>
              <a:rPr lang="en-US" baseline="0" dirty="0" err="1" smtClean="0"/>
              <a:t>Castleman</a:t>
            </a:r>
            <a:r>
              <a:rPr lang="en-US" baseline="0" dirty="0" smtClean="0"/>
              <a:t> has not overruled the line of cases holding that physical injury does not require the use of violent physical force.   And in fact, there is a growing chorus of cases holding that </a:t>
            </a:r>
            <a:r>
              <a:rPr lang="en-US" baseline="0" dirty="0" err="1" smtClean="0"/>
              <a:t>Castleman</a:t>
            </a:r>
            <a:r>
              <a:rPr lang="en-US" baseline="0" dirty="0" smtClean="0"/>
              <a:t> is inapposite to the ACCA force clause analysis.  </a:t>
            </a:r>
          </a:p>
          <a:p>
            <a:endParaRPr lang="en-US" baseline="0" dirty="0" smtClean="0"/>
          </a:p>
          <a:p>
            <a:r>
              <a:rPr lang="en-US" baseline="0" dirty="0" smtClean="0"/>
              <a:t>Absence of force – distinguish </a:t>
            </a:r>
            <a:r>
              <a:rPr lang="en-US" i="1" baseline="0" dirty="0" err="1" smtClean="0"/>
              <a:t>Castleman</a:t>
            </a:r>
            <a:r>
              <a:rPr lang="en-US"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22</a:t>
            </a:fld>
            <a:endParaRPr lang="en-US"/>
          </a:p>
        </p:txBody>
      </p:sp>
    </p:spTree>
    <p:extLst>
      <p:ext uri="{BB962C8B-B14F-4D97-AF65-F5344CB8AC3E}">
        <p14:creationId xmlns:p14="http://schemas.microsoft.com/office/powerpoint/2010/main" val="1471334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Paresh</a:t>
            </a:r>
            <a:r>
              <a:rPr lang="en-US" baseline="0" dirty="0" smtClean="0"/>
              <a:t> slide</a:t>
            </a:r>
            <a:endParaRPr lang="en-US" dirty="0" smtClean="0"/>
          </a:p>
          <a:p>
            <a:endParaRPr lang="en-US" dirty="0" smtClean="0"/>
          </a:p>
          <a:p>
            <a:r>
              <a:rPr lang="en-US" dirty="0" smtClean="0"/>
              <a:t>Ok, so moving on to</a:t>
            </a:r>
            <a:r>
              <a:rPr lang="en-US" baseline="0" dirty="0" smtClean="0"/>
              <a:t> the fourth requirement – the force clause also requires the intentional application of force.  So offenses with a reckless </a:t>
            </a:r>
            <a:r>
              <a:rPr lang="en-US" baseline="0" dirty="0" err="1" smtClean="0"/>
              <a:t>mens</a:t>
            </a:r>
            <a:r>
              <a:rPr lang="en-US" baseline="0" dirty="0" smtClean="0"/>
              <a:t> </a:t>
            </a:r>
            <a:r>
              <a:rPr lang="en-US" baseline="0" dirty="0" err="1" smtClean="0"/>
              <a:t>rea</a:t>
            </a:r>
            <a:r>
              <a:rPr lang="en-US" baseline="0" dirty="0" smtClean="0"/>
              <a:t> or less cannot qualify under the force clause. And courts continue to adhere to this principle.</a:t>
            </a:r>
          </a:p>
          <a:p>
            <a:r>
              <a:rPr lang="en-US" baseline="0" dirty="0" smtClean="0"/>
              <a:t> </a:t>
            </a:r>
          </a:p>
          <a:p>
            <a:r>
              <a:rPr lang="en-US" baseline="0" dirty="0" smtClean="0"/>
              <a:t>Now, some statutes will have some general intent element, but they do not require a specific intent to threaten force.  Those statutes cannot qualify as violent felonies under the force clause.  For example, the Ninth Circuit held that a statute which requires the intentional discharge of a firearm, but it does not require the intent to harm anyone does not require the requisite intent to qualify as a crime of violence.    </a:t>
            </a:r>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23</a:t>
            </a:fld>
            <a:endParaRPr lang="en-US"/>
          </a:p>
        </p:txBody>
      </p:sp>
    </p:spTree>
    <p:extLst>
      <p:ext uri="{BB962C8B-B14F-4D97-AF65-F5344CB8AC3E}">
        <p14:creationId xmlns:p14="http://schemas.microsoft.com/office/powerpoint/2010/main" val="31182439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Jennifer slide</a:t>
            </a:r>
          </a:p>
          <a:p>
            <a:endParaRPr lang="en-US" dirty="0" smtClean="0"/>
          </a:p>
          <a:p>
            <a:endParaRPr lang="en-US" dirty="0" smtClean="0"/>
          </a:p>
          <a:p>
            <a:r>
              <a:rPr lang="en-US" dirty="0" smtClean="0"/>
              <a:t>Ok, also be careful with threats statutes</a:t>
            </a:r>
            <a:r>
              <a:rPr lang="en-US" baseline="0" dirty="0" smtClean="0"/>
              <a:t> – There are statutes with an intimidation or putting someone in fear of bodily injury element that sound like a threat, but shouldn’t qualify because they don’t require an intentional threat.  In fact, a threat under the force clause means intent to use force and a communication of that threat. </a:t>
            </a:r>
          </a:p>
          <a:p>
            <a:endParaRPr lang="en-US" baseline="0" dirty="0"/>
          </a:p>
          <a:p>
            <a:r>
              <a:rPr lang="en-US" baseline="0" dirty="0" smtClean="0"/>
              <a:t>Some statutes, like federal bank robbery, do not satisfy these terms.  Bank robbery can be committed without any intent to intimidate another.  The Western District of Washington has already found as such because bank robbery only requires that a reasonable person in the victim’s shows fear bodily injury from the defendant’s actions – regardless of whether the defendant himself has any intent to create the fear.  So for example, a defendant who comes up to someone and says give me your money or you are going to hell has committed bank robbery, even if he has no intent to intimidate the person.  </a:t>
            </a:r>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24</a:t>
            </a:fld>
            <a:endParaRPr lang="en-US"/>
          </a:p>
        </p:txBody>
      </p:sp>
    </p:spTree>
    <p:extLst>
      <p:ext uri="{BB962C8B-B14F-4D97-AF65-F5344CB8AC3E}">
        <p14:creationId xmlns:p14="http://schemas.microsoft.com/office/powerpoint/2010/main" val="25359119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slide</a:t>
            </a:r>
          </a:p>
          <a:p>
            <a:endParaRPr lang="en-US" dirty="0" smtClean="0"/>
          </a:p>
          <a:p>
            <a:r>
              <a:rPr lang="en-US" dirty="0" smtClean="0"/>
              <a:t>Some other offenses</a:t>
            </a:r>
            <a:r>
              <a:rPr lang="en-US" baseline="0" dirty="0" smtClean="0"/>
              <a:t> that can be committed without intentional use of force are federal felony murder, which only requires that the defendant have the intent to commit an underlying felony (which does not require the use of force) that results in death – but does not require that the defendant have any intent to commit the murder.   See U.S. v. Watts  - Kansas district court case which held Missouri felony murder not a violent felony under force clause for this reason. </a:t>
            </a:r>
          </a:p>
          <a:p>
            <a:endParaRPr lang="en-US" baseline="0" dirty="0" smtClean="0"/>
          </a:p>
          <a:p>
            <a:r>
              <a:rPr lang="en-US" baseline="0" dirty="0" smtClean="0"/>
              <a:t>Federal second degree murder can also be committed recklessly.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25</a:t>
            </a:fld>
            <a:endParaRPr lang="en-US"/>
          </a:p>
        </p:txBody>
      </p:sp>
    </p:spTree>
    <p:extLst>
      <p:ext uri="{BB962C8B-B14F-4D97-AF65-F5344CB8AC3E}">
        <p14:creationId xmlns:p14="http://schemas.microsoft.com/office/powerpoint/2010/main" val="30126129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a:t>
            </a:r>
          </a:p>
          <a:p>
            <a:endParaRPr lang="en-US" dirty="0" smtClean="0"/>
          </a:p>
          <a:p>
            <a:r>
              <a:rPr lang="en-US" dirty="0" smtClean="0"/>
              <a:t>Ok, beware of </a:t>
            </a:r>
            <a:r>
              <a:rPr lang="en-US" dirty="0" err="1" smtClean="0"/>
              <a:t>Voisine</a:t>
            </a:r>
            <a:r>
              <a:rPr lang="en-US" baseline="0" dirty="0" smtClean="0"/>
              <a:t> v. United States – In that case, the Supreme Court held that the misdemeanor domestic crime of violence force clause for purposes of </a:t>
            </a:r>
            <a:r>
              <a:rPr lang="en-US" dirty="0" smtClean="0"/>
              <a:t>922(g)(9) </a:t>
            </a:r>
            <a:r>
              <a:rPr lang="en-US" baseline="0" dirty="0" smtClean="0"/>
              <a:t>can be satisfied with reckless </a:t>
            </a:r>
            <a:r>
              <a:rPr lang="en-US" baseline="0" dirty="0" err="1" smtClean="0"/>
              <a:t>mens</a:t>
            </a:r>
            <a:r>
              <a:rPr lang="en-US" baseline="0" dirty="0" smtClean="0"/>
              <a:t> </a:t>
            </a:r>
            <a:r>
              <a:rPr lang="en-US" baseline="0" dirty="0" err="1" smtClean="0"/>
              <a:t>rea</a:t>
            </a:r>
            <a:r>
              <a:rPr lang="en-US" baseline="0" dirty="0" smtClean="0"/>
              <a:t>.  But the Supreme Court, citing to its previous </a:t>
            </a:r>
            <a:r>
              <a:rPr lang="en-US" baseline="0" dirty="0" err="1" smtClean="0"/>
              <a:t>Castleman</a:t>
            </a:r>
            <a:r>
              <a:rPr lang="en-US" baseline="0" dirty="0" smtClean="0"/>
              <a:t> decision, recognized that the domestic crime of violence definition is different from the force clause of other statutes like 18 U.S.C. 16(b), which has a force clause analogous to the ACCA.  And then the Court said it was not overruling all those cases which have said that the force clause in these other contexts requires an intentional </a:t>
            </a:r>
            <a:r>
              <a:rPr lang="en-US" baseline="0" dirty="0" err="1" smtClean="0"/>
              <a:t>mens</a:t>
            </a:r>
            <a:r>
              <a:rPr lang="en-US" baseline="0" dirty="0" smtClean="0"/>
              <a:t> </a:t>
            </a:r>
            <a:r>
              <a:rPr lang="en-US" baseline="0" dirty="0" err="1" smtClean="0"/>
              <a:t>rea</a:t>
            </a:r>
            <a:r>
              <a:rPr lang="en-US" baseline="0" dirty="0" smtClean="0"/>
              <a:t>.   Therefore, all the cases which have held that the force clause requires intentional use of force are still good law.  And there are a growing number of cases that have held </a:t>
            </a:r>
            <a:r>
              <a:rPr lang="en-US" baseline="0" dirty="0" err="1" smtClean="0"/>
              <a:t>Voisine</a:t>
            </a:r>
            <a:r>
              <a:rPr lang="en-US" baseline="0" dirty="0" smtClean="0"/>
              <a:t> does not undo these cases.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26</a:t>
            </a:fld>
            <a:endParaRPr lang="en-US"/>
          </a:p>
        </p:txBody>
      </p:sp>
    </p:spTree>
    <p:extLst>
      <p:ext uri="{BB962C8B-B14F-4D97-AF65-F5344CB8AC3E}">
        <p14:creationId xmlns:p14="http://schemas.microsoft.com/office/powerpoint/2010/main" val="42407247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27</a:t>
            </a:fld>
            <a:endParaRPr lang="en-US"/>
          </a:p>
        </p:txBody>
      </p:sp>
    </p:spTree>
    <p:extLst>
      <p:ext uri="{BB962C8B-B14F-4D97-AF65-F5344CB8AC3E}">
        <p14:creationId xmlns:p14="http://schemas.microsoft.com/office/powerpoint/2010/main" val="40978575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 –</a:t>
            </a:r>
            <a:r>
              <a:rPr lang="en-US" baseline="0" dirty="0" smtClean="0"/>
              <a:t> </a:t>
            </a:r>
            <a:endParaRPr lang="en-US" dirty="0" smtClean="0"/>
          </a:p>
          <a:p>
            <a:endParaRPr lang="en-US" dirty="0" smtClean="0"/>
          </a:p>
          <a:p>
            <a:r>
              <a:rPr lang="en-US" dirty="0" smtClean="0"/>
              <a:t>Now, </a:t>
            </a:r>
            <a:r>
              <a:rPr lang="en-US" baseline="0" dirty="0" smtClean="0"/>
              <a:t> the enumerated offense clause has four offenses – burglary, arson, extortion, and use of explosives. A prior offense only qualifies as one of these offenses if it satisfies the generic definition of these offenses.  The generic definition is the equivalent of most states do.  And courts sometimes look to the Model Penal Code, sometimes they do a 50-state survey, sometimes they look to the dictionary definition to determine the generic definition.  You should use whatever works best  for you if the generic definition of an offense is left open in your Circuit.  </a:t>
            </a:r>
          </a:p>
          <a:p>
            <a:endParaRPr lang="en-US" baseline="0" dirty="0" smtClean="0"/>
          </a:p>
          <a:p>
            <a:r>
              <a:rPr lang="en-US" baseline="0" dirty="0" smtClean="0"/>
              <a:t>Now, the Supreme Court has already told us what generic burglary means – the most common offense that is going to be an issue.  Generic burglary requires three separate elements 1) unlawful entry or remaining, 2) into a building 3) with intent to commit a crime.    Unlawful entry = trespass.  Building does not equal car. And there must be a  contemporaneous intent to commit a crime at time of unlawful entry at the moment the unlawful remaining begins.  </a:t>
            </a:r>
          </a:p>
          <a:p>
            <a:endParaRPr lang="en-US" baseline="0" dirty="0" smtClean="0"/>
          </a:p>
          <a:p>
            <a:r>
              <a:rPr lang="en-US" baseline="0" dirty="0" smtClean="0"/>
              <a:t> </a:t>
            </a:r>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28</a:t>
            </a:fld>
            <a:endParaRPr lang="en-US"/>
          </a:p>
        </p:txBody>
      </p:sp>
    </p:spTree>
    <p:extLst>
      <p:ext uri="{BB962C8B-B14F-4D97-AF65-F5344CB8AC3E}">
        <p14:creationId xmlns:p14="http://schemas.microsoft.com/office/powerpoint/2010/main" val="216609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29</a:t>
            </a:fld>
            <a:endParaRPr lang="en-US"/>
          </a:p>
        </p:txBody>
      </p:sp>
    </p:spTree>
    <p:extLst>
      <p:ext uri="{BB962C8B-B14F-4D97-AF65-F5344CB8AC3E}">
        <p14:creationId xmlns:p14="http://schemas.microsoft.com/office/powerpoint/2010/main" val="1309250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endParaRPr lang="en-US" dirty="0" smtClean="0"/>
          </a:p>
          <a:p>
            <a:r>
              <a:rPr lang="en-US" dirty="0" smtClean="0"/>
              <a:t>Ok, so let’s start with how</a:t>
            </a:r>
            <a:r>
              <a:rPr lang="en-US" baseline="0" dirty="0" smtClean="0"/>
              <a:t> the residual clause operated in the pre-Johnson world. So there was much confusion about what the test actually was for determining whether an offense fell in the residual clause.  </a:t>
            </a:r>
          </a:p>
          <a:p>
            <a:endParaRPr lang="en-US" baseline="0" dirty="0" smtClean="0"/>
          </a:p>
          <a:p>
            <a:r>
              <a:rPr lang="en-US" baseline="0" dirty="0" smtClean="0"/>
              <a:t>But after the Supreme Court’s case in James, </a:t>
            </a:r>
            <a:r>
              <a:rPr lang="en-US" baseline="0" dirty="0" err="1" smtClean="0"/>
              <a:t>Begay</a:t>
            </a:r>
            <a:r>
              <a:rPr lang="en-US" baseline="0" dirty="0" smtClean="0"/>
              <a:t>, Chambers, and Sykes, the test was more or less what I call the categorical approach + ordinary case inquiry. </a:t>
            </a:r>
          </a:p>
          <a:p>
            <a:endParaRPr lang="en-US" baseline="0" dirty="0" smtClean="0"/>
          </a:p>
          <a:p>
            <a:r>
              <a:rPr lang="en-US" baseline="0" dirty="0" smtClean="0"/>
              <a:t>Meaning do the elements of the offense in the ordinary case present a risk of injury at similar level to enumerated offenses that precede it </a:t>
            </a:r>
            <a:br>
              <a:rPr lang="en-US" baseline="0" dirty="0" smtClean="0"/>
            </a:br>
            <a:r>
              <a:rPr lang="en-US" baseline="0" dirty="0" smtClean="0"/>
              <a:t>+</a:t>
            </a:r>
          </a:p>
          <a:p>
            <a:r>
              <a:rPr lang="en-US" baseline="0" dirty="0" smtClean="0"/>
              <a:t>Does the offense have an element requiring purposeful, violent and aggressive conduct.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374982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smtClean="0"/>
          </a:p>
          <a:p>
            <a:endParaRPr lang="en-US" dirty="0" smtClean="0"/>
          </a:p>
          <a:p>
            <a:r>
              <a:rPr lang="en-US" dirty="0" smtClean="0"/>
              <a:t>Conspiracies</a:t>
            </a:r>
            <a:r>
              <a:rPr lang="en-US" baseline="0" dirty="0" smtClean="0"/>
              <a:t> should never qualify under force clause or enumerated offenses clause.  </a:t>
            </a:r>
          </a:p>
          <a:p>
            <a:endParaRPr lang="en-US" baseline="0" dirty="0" smtClean="0"/>
          </a:p>
          <a:p>
            <a:pPr marL="228600" indent="-228600">
              <a:buAutoNum type="arabicPeriod"/>
            </a:pPr>
            <a:r>
              <a:rPr lang="en-US" baseline="0" dirty="0" smtClean="0"/>
              <a:t>Enumerated offense clause doesn’t include any inchoate offenses – only completed offense.  James. </a:t>
            </a:r>
          </a:p>
          <a:p>
            <a:pPr marL="228600" indent="-228600">
              <a:buAutoNum type="arabicPeriod"/>
            </a:pPr>
            <a:endParaRPr lang="en-US" baseline="0" dirty="0" smtClean="0"/>
          </a:p>
          <a:p>
            <a:pPr marL="0" indent="0">
              <a:buNone/>
            </a:pPr>
            <a:r>
              <a:rPr lang="en-US" baseline="0" dirty="0" smtClean="0"/>
              <a:t>2.    And conspiracies can’t qualify under the force clause because they only require an unlawful agreement + sometimes an overt act.   That is the not the use of force or attempted use of force.  And we have a lot of law to support that point.  Indeed, courts have found that even conspiracy to commit armed robbery does not qualify.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30</a:t>
            </a:fld>
            <a:endParaRPr lang="en-US"/>
          </a:p>
        </p:txBody>
      </p:sp>
    </p:spTree>
    <p:extLst>
      <p:ext uri="{BB962C8B-B14F-4D97-AF65-F5344CB8AC3E}">
        <p14:creationId xmlns:p14="http://schemas.microsoft.com/office/powerpoint/2010/main" val="38243055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smtClean="0"/>
          </a:p>
          <a:p>
            <a:endParaRPr lang="en-US" dirty="0" smtClean="0"/>
          </a:p>
          <a:p>
            <a:r>
              <a:rPr lang="en-US" dirty="0" smtClean="0"/>
              <a:t>Attempts</a:t>
            </a:r>
          </a:p>
          <a:p>
            <a:endParaRPr lang="en-US" dirty="0" smtClean="0"/>
          </a:p>
          <a:p>
            <a:pPr marL="228600" indent="-228600">
              <a:buAutoNum type="arabicPeriod"/>
            </a:pPr>
            <a:r>
              <a:rPr lang="en-US" dirty="0" smtClean="0"/>
              <a:t>Don’t’ qualify under enumerated</a:t>
            </a:r>
            <a:r>
              <a:rPr lang="en-US" baseline="0" dirty="0" smtClean="0"/>
              <a:t> offenses – does not include inchoate offenses</a:t>
            </a:r>
          </a:p>
          <a:p>
            <a:pPr marL="228600" indent="-228600">
              <a:buAutoNum type="arabicPeriod"/>
            </a:pPr>
            <a:endParaRPr lang="en-US" baseline="0" dirty="0" smtClean="0"/>
          </a:p>
          <a:p>
            <a:pPr marL="228600" indent="-228600">
              <a:buAutoNum type="arabicPeriod"/>
            </a:pPr>
            <a:r>
              <a:rPr lang="en-US" baseline="0" dirty="0" smtClean="0"/>
              <a:t> Attempts can qualify under force clause but only if 1) object of attempt satisfies the force clause, and 2) generic attempt – substantial step + probable desistance.</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31</a:t>
            </a:fld>
            <a:endParaRPr lang="en-US"/>
          </a:p>
        </p:txBody>
      </p:sp>
    </p:spTree>
    <p:extLst>
      <p:ext uri="{BB962C8B-B14F-4D97-AF65-F5344CB8AC3E}">
        <p14:creationId xmlns:p14="http://schemas.microsoft.com/office/powerpoint/2010/main" val="28534747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r>
              <a:rPr lang="en-US" dirty="0" smtClean="0"/>
              <a:t>- So there has</a:t>
            </a:r>
            <a:r>
              <a:rPr lang="en-US" baseline="0" dirty="0" smtClean="0"/>
              <a:t> to be knowledge as to every element.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32</a:t>
            </a:fld>
            <a:endParaRPr lang="en-US"/>
          </a:p>
        </p:txBody>
      </p:sp>
    </p:spTree>
    <p:extLst>
      <p:ext uri="{BB962C8B-B14F-4D97-AF65-F5344CB8AC3E}">
        <p14:creationId xmlns:p14="http://schemas.microsoft.com/office/powerpoint/2010/main" val="28534747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Paresh</a:t>
            </a:r>
            <a:r>
              <a:rPr lang="en-US" baseline="0" dirty="0" smtClean="0"/>
              <a:t> </a:t>
            </a:r>
            <a:r>
              <a:rPr lang="en-US" dirty="0" smtClean="0"/>
              <a:t>slide</a:t>
            </a:r>
          </a:p>
          <a:p>
            <a:endParaRPr lang="en-US" dirty="0" smtClean="0"/>
          </a:p>
          <a:p>
            <a:r>
              <a:rPr lang="en-US" dirty="0" smtClean="0"/>
              <a:t>Ok, so now let’s talk about Johnson</a:t>
            </a:r>
            <a:r>
              <a:rPr lang="en-US" baseline="0" dirty="0" smtClean="0"/>
              <a:t>’s impact on the career offender provision.  Now, the career offender provision changed on August 1, 2016 so we are going to talk about each of these provisions.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33</a:t>
            </a:fld>
            <a:endParaRPr lang="en-US"/>
          </a:p>
        </p:txBody>
      </p:sp>
    </p:spTree>
    <p:extLst>
      <p:ext uri="{BB962C8B-B14F-4D97-AF65-F5344CB8AC3E}">
        <p14:creationId xmlns:p14="http://schemas.microsoft.com/office/powerpoint/2010/main" val="4039702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slide</a:t>
            </a:r>
          </a:p>
          <a:p>
            <a:endParaRPr lang="en-US" dirty="0" smtClean="0"/>
          </a:p>
          <a:p>
            <a:r>
              <a:rPr lang="en-US" dirty="0" smtClean="0"/>
              <a:t>First,</a:t>
            </a:r>
            <a:r>
              <a:rPr lang="en-US" baseline="0" dirty="0" smtClean="0"/>
              <a:t> let’s start with the old career offender definition.  And the reason we are talking about the old career offender provision is because you may have clients on direct appeal who were sentenced before the new guideline went into effect in August of 2016.   So we need to figure out Johnson’s impact on those cases.  </a:t>
            </a:r>
          </a:p>
          <a:p>
            <a:endParaRPr lang="en-US" baseline="0" dirty="0" smtClean="0"/>
          </a:p>
          <a:p>
            <a:r>
              <a:rPr lang="en-US" baseline="0" dirty="0" smtClean="0"/>
              <a:t>So the text of the career offender provision that existed before August 1, 2016 was almost identical to the ACCA.  </a:t>
            </a:r>
          </a:p>
          <a:p>
            <a:endParaRPr lang="en-US" baseline="0" dirty="0" smtClean="0"/>
          </a:p>
          <a:p>
            <a:r>
              <a:rPr lang="en-US" baseline="0" dirty="0" smtClean="0"/>
              <a:t>The force clause was exactly the same.   So everything we talked about on the force clause in the context of the ACCA applies here.  </a:t>
            </a:r>
          </a:p>
          <a:p>
            <a:endParaRPr lang="en-US" baseline="0" dirty="0" smtClean="0"/>
          </a:p>
          <a:p>
            <a:r>
              <a:rPr lang="en-US" baseline="0" dirty="0" smtClean="0"/>
              <a:t>The enumerated offenses clause was slightly different.  It required burglary of a dwelling (building + dwelling) rather than just burglary itself.  And the residual clause was the same.</a:t>
            </a:r>
          </a:p>
          <a:p>
            <a:endParaRPr lang="en-US" baseline="0" dirty="0" smtClean="0"/>
          </a:p>
          <a:p>
            <a:r>
              <a:rPr lang="en-US" baseline="0" dirty="0" smtClean="0"/>
              <a:t>And then there were the commentary offenses – An offense could only qualify under the commentary if 1) it satisfied the generic definition of these offenses, and 2) the generic definition was consistent with the text – meaning one of these clauses.  Commentary only there to interpret the text – not as a separate category expanding the text.  The commentary offenses don’t have freestanding power.  So we were arguing that if a prior offense did not fall within any of these three clauses, an offense could not qualify under the commentary either because that would mean the commentary was expanding the text.  </a:t>
            </a:r>
          </a:p>
          <a:p>
            <a:r>
              <a:rPr lang="en-US" baseline="0" dirty="0" smtClean="0"/>
              <a:t>  </a:t>
            </a:r>
          </a:p>
          <a:p>
            <a:r>
              <a:rPr lang="en-US" baseline="0" dirty="0" smtClean="0"/>
              <a:t>Now, before </a:t>
            </a:r>
            <a:r>
              <a:rPr lang="en-US" baseline="0" dirty="0" err="1" smtClean="0"/>
              <a:t>Beckles</a:t>
            </a:r>
            <a:r>
              <a:rPr lang="en-US" baseline="0" dirty="0" smtClean="0"/>
              <a:t> and after Johnson, we were arguing that the guidelines residual clause was just as defunct as the ACCA residual clause. And the government agreed.  So then were arguing that an offense which did not fall within the force clause or the enumerated offenses clause and could no longer qualify under the residual clause, had no textual hook for it to qualify under the commentary.  Commentary enumerated offenses were put into place to interpret residual clause.  But with residual clause gone, so went the commentary offenses.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34</a:t>
            </a:fld>
            <a:endParaRPr lang="en-US"/>
          </a:p>
        </p:txBody>
      </p:sp>
    </p:spTree>
    <p:extLst>
      <p:ext uri="{BB962C8B-B14F-4D97-AF65-F5344CB8AC3E}">
        <p14:creationId xmlns:p14="http://schemas.microsoft.com/office/powerpoint/2010/main" val="21749448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Paresh</a:t>
            </a:r>
            <a:r>
              <a:rPr lang="en-US" baseline="0" dirty="0" smtClean="0"/>
              <a:t> </a:t>
            </a:r>
            <a:r>
              <a:rPr lang="en-US" dirty="0" smtClean="0"/>
              <a:t> slide</a:t>
            </a:r>
          </a:p>
          <a:p>
            <a:endParaRPr lang="en-US" dirty="0" smtClean="0"/>
          </a:p>
          <a:p>
            <a:endParaRPr lang="en-US" dirty="0" smtClean="0"/>
          </a:p>
          <a:p>
            <a:r>
              <a:rPr lang="en-US" dirty="0" smtClean="0"/>
              <a:t>So then Beckle</a:t>
            </a:r>
            <a:r>
              <a:rPr lang="en-US" baseline="0" dirty="0" smtClean="0"/>
              <a:t>s came along.  </a:t>
            </a:r>
            <a:r>
              <a:rPr lang="en-US" baseline="0" dirty="0" err="1" smtClean="0"/>
              <a:t>Beckles</a:t>
            </a:r>
            <a:r>
              <a:rPr lang="en-US" baseline="0" dirty="0" smtClean="0"/>
              <a:t> held that Johnson does not render the guidelines residual clause unconstitutionally void because void for vagueness doctrine does not apply to advisory guidelines because they do not fix the permissible range of sentences, but merely guide the court in its discretion. </a:t>
            </a:r>
          </a:p>
          <a:p>
            <a:endParaRPr lang="en-US" baseline="0" dirty="0" smtClean="0"/>
          </a:p>
          <a:p>
            <a:r>
              <a:rPr lang="en-US" baseline="0" dirty="0" err="1" smtClean="0"/>
              <a:t>Beckles</a:t>
            </a:r>
            <a:r>
              <a:rPr lang="en-US" baseline="0" dirty="0" smtClean="0"/>
              <a:t> did nothing at all to undo Johnson’s holding that the residual clause is a “black hole” and “hopeless indeterminate.”  It did not touch Johnson’s ruling that the residual clause is impossible to determine because no one knows how to figure out how a crime is ordinarily committed – a necessary step to determining whether a crime falls under the residual clause.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35</a:t>
            </a:fld>
            <a:endParaRPr lang="en-US"/>
          </a:p>
        </p:txBody>
      </p:sp>
    </p:spTree>
    <p:extLst>
      <p:ext uri="{BB962C8B-B14F-4D97-AF65-F5344CB8AC3E}">
        <p14:creationId xmlns:p14="http://schemas.microsoft.com/office/powerpoint/2010/main" val="4287416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r>
              <a:rPr lang="en-US" dirty="0" smtClean="0"/>
              <a:t>Ok so what we do with Beckles.</a:t>
            </a:r>
            <a:r>
              <a:rPr lang="en-US" baseline="0" dirty="0" smtClean="0"/>
              <a:t>  Well, if you have a client on direct review who was sentenced under the old guidelines before August 1, 2016, then make the following arguments: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36</a:t>
            </a:fld>
            <a:endParaRPr lang="en-US"/>
          </a:p>
        </p:txBody>
      </p:sp>
    </p:spTree>
    <p:extLst>
      <p:ext uri="{BB962C8B-B14F-4D97-AF65-F5344CB8AC3E}">
        <p14:creationId xmlns:p14="http://schemas.microsoft.com/office/powerpoint/2010/main" val="26605059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endParaRPr lang="en-US" dirty="0" smtClean="0"/>
          </a:p>
          <a:p>
            <a:r>
              <a:rPr lang="en-US" dirty="0" smtClean="0"/>
              <a:t>Arbitrary</a:t>
            </a:r>
            <a:r>
              <a:rPr lang="en-US" baseline="0" dirty="0" smtClean="0"/>
              <a:t> – Judges still speculating.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37</a:t>
            </a:fld>
            <a:endParaRPr lang="en-US"/>
          </a:p>
        </p:txBody>
      </p:sp>
    </p:spTree>
    <p:extLst>
      <p:ext uri="{BB962C8B-B14F-4D97-AF65-F5344CB8AC3E}">
        <p14:creationId xmlns:p14="http://schemas.microsoft.com/office/powerpoint/2010/main" val="21121187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r>
              <a:rPr lang="en-US" baseline="0" dirty="0" smtClean="0"/>
              <a:t>Amy Baron Evans memo; burglary of a dwelling</a:t>
            </a:r>
          </a:p>
          <a:p>
            <a:endParaRPr lang="en-US" baseline="0" dirty="0" smtClean="0"/>
          </a:p>
          <a:p>
            <a:r>
              <a:rPr lang="en-US" baseline="0" dirty="0" smtClean="0"/>
              <a:t>No residual clause</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38</a:t>
            </a:fld>
            <a:endParaRPr lang="en-US"/>
          </a:p>
        </p:txBody>
      </p:sp>
    </p:spTree>
    <p:extLst>
      <p:ext uri="{BB962C8B-B14F-4D97-AF65-F5344CB8AC3E}">
        <p14:creationId xmlns:p14="http://schemas.microsoft.com/office/powerpoint/2010/main" val="21972155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39</a:t>
            </a:fld>
            <a:endParaRPr lang="en-US"/>
          </a:p>
        </p:txBody>
      </p:sp>
    </p:spTree>
    <p:extLst>
      <p:ext uri="{BB962C8B-B14F-4D97-AF65-F5344CB8AC3E}">
        <p14:creationId xmlns:p14="http://schemas.microsoft.com/office/powerpoint/2010/main" val="2197215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Paresh</a:t>
            </a:r>
            <a:r>
              <a:rPr lang="en-US" dirty="0" smtClean="0"/>
              <a:t> slide</a:t>
            </a:r>
          </a:p>
          <a:p>
            <a:endParaRPr lang="en-US" dirty="0" smtClean="0"/>
          </a:p>
          <a:p>
            <a:endParaRPr lang="en-US" dirty="0" smtClean="0"/>
          </a:p>
          <a:p>
            <a:r>
              <a:rPr lang="en-US" dirty="0" smtClean="0"/>
              <a:t>Ok, so in Johnson,</a:t>
            </a:r>
            <a:r>
              <a:rPr lang="en-US" baseline="0" dirty="0" smtClean="0"/>
              <a:t> Justice Scalia struck down the residual clause as unconstitutionally void in all applications. </a:t>
            </a:r>
          </a:p>
          <a:p>
            <a:endParaRPr lang="en-US" baseline="0" dirty="0" smtClean="0"/>
          </a:p>
          <a:p>
            <a:r>
              <a:rPr lang="en-US" baseline="0" dirty="0" smtClean="0"/>
              <a:t>And  he said there were two features that doomed the residual clause. But really, there was one reason – It call came down to the ordinary case problem.  </a:t>
            </a:r>
          </a:p>
          <a:p>
            <a:endParaRPr lang="en-US" baseline="0" dirty="0" smtClean="0"/>
          </a:p>
          <a:p>
            <a:r>
              <a:rPr lang="en-US" baseline="0" dirty="0" smtClean="0"/>
              <a:t>First, Justice Scalia said that no one knows even how to begin to estimate the risk of injury because no one knows how to figure out the ordinary case - How the crime is ordinarily committed.  </a:t>
            </a:r>
          </a:p>
          <a:p>
            <a:endParaRPr lang="en-US" baseline="0" dirty="0" smtClean="0"/>
          </a:p>
          <a:p>
            <a:r>
              <a:rPr lang="en-US" baseline="0" dirty="0" smtClean="0"/>
              <a:t>Second, there is grave uncertainty about how to determine the quantum of risk (i.e. how much risk) because quantum of risk is also tied to ordinary case.  To be clear, the court said the problem was not the words serious potential risk. Many statutes have the words serious potential risk.  But these statutes are not problematic because under those statutes the jury or the judge is required to look at the individual facts – real world facts -- in the case to determine whether there is serious risk of injury.   But that is not true with the ACCA residual clause because the court has to use the categorical approach and then on top of that determine how the crime is ordinarily committed before determining whether that ordinary case then presents a serious risk of injury.  And it is impossible to determine how a crime is ordinarily committed.  </a:t>
            </a:r>
          </a:p>
          <a:p>
            <a:endParaRPr lang="en-US" baseline="0" dirty="0" smtClean="0"/>
          </a:p>
          <a:p>
            <a:r>
              <a:rPr lang="en-US" baseline="0" dirty="0" smtClean="0"/>
              <a:t>So Justice Scalia said the residual clause denies fair notice to defendants because they don’t know what is going to fall within the residual clause.  And judges are utterly confused too so it leads to arbitrary enforcement.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a:t>
            </a:fld>
            <a:endParaRPr lang="en-US"/>
          </a:p>
        </p:txBody>
      </p:sp>
    </p:spTree>
    <p:extLst>
      <p:ext uri="{BB962C8B-B14F-4D97-AF65-F5344CB8AC3E}">
        <p14:creationId xmlns:p14="http://schemas.microsoft.com/office/powerpoint/2010/main" val="26084414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pPr marL="0" indent="0">
              <a:buNone/>
            </a:pPr>
            <a:endParaRPr lang="en-US" dirty="0" smtClean="0"/>
          </a:p>
          <a:p>
            <a:pPr marL="228600" indent="-228600">
              <a:buAutoNum type="arabicPeriod"/>
            </a:pPr>
            <a:endParaRPr lang="en-US" dirty="0" smtClean="0"/>
          </a:p>
          <a:p>
            <a:pPr marL="228600" indent="-228600">
              <a:buAutoNum type="arabicPeriod"/>
            </a:pPr>
            <a:endParaRPr lang="en-US" dirty="0" smtClean="0"/>
          </a:p>
          <a:p>
            <a:pPr marL="228600" indent="-228600">
              <a:buAutoNum type="arabicPeriod"/>
            </a:pPr>
            <a:r>
              <a:rPr lang="en-US" dirty="0" smtClean="0"/>
              <a:t>Argue Stinson – expansion of text</a:t>
            </a:r>
          </a:p>
          <a:p>
            <a:pPr marL="228600" indent="-228600">
              <a:buAutoNum type="arabicPeriod"/>
            </a:pPr>
            <a:endParaRPr lang="en-US" dirty="0"/>
          </a:p>
          <a:p>
            <a:pPr marL="228600" indent="-228600">
              <a:buAutoNum type="arabicPeriod"/>
            </a:pPr>
            <a:r>
              <a:rPr lang="en-US" dirty="0" smtClean="0"/>
              <a:t>Argue not generic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40</a:t>
            </a:fld>
            <a:endParaRPr lang="en-US"/>
          </a:p>
        </p:txBody>
      </p:sp>
    </p:spTree>
    <p:extLst>
      <p:ext uri="{BB962C8B-B14F-4D97-AF65-F5344CB8AC3E}">
        <p14:creationId xmlns:p14="http://schemas.microsoft.com/office/powerpoint/2010/main" val="8875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41</a:t>
            </a:fld>
            <a:endParaRPr lang="en-US"/>
          </a:p>
        </p:txBody>
      </p:sp>
    </p:spTree>
    <p:extLst>
      <p:ext uri="{BB962C8B-B14F-4D97-AF65-F5344CB8AC3E}">
        <p14:creationId xmlns:p14="http://schemas.microsoft.com/office/powerpoint/2010/main" val="37232346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Paresh</a:t>
            </a:r>
            <a:r>
              <a:rPr lang="en-US" baseline="0" dirty="0" smtClean="0"/>
              <a:t> </a:t>
            </a:r>
            <a:r>
              <a:rPr lang="en-US" dirty="0" smtClean="0"/>
              <a:t>slide </a:t>
            </a:r>
          </a:p>
          <a:p>
            <a:endParaRPr lang="en-US" dirty="0" smtClean="0"/>
          </a:p>
          <a:p>
            <a:endParaRPr lang="en-US" dirty="0" smtClean="0"/>
          </a:p>
          <a:p>
            <a:r>
              <a:rPr lang="en-US" dirty="0" smtClean="0"/>
              <a:t>Now, let’s talk about Johnson’s impact on 18 U.S.C. 16.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42</a:t>
            </a:fld>
            <a:endParaRPr lang="en-US"/>
          </a:p>
        </p:txBody>
      </p:sp>
    </p:spTree>
    <p:extLst>
      <p:ext uri="{BB962C8B-B14F-4D97-AF65-F5344CB8AC3E}">
        <p14:creationId xmlns:p14="http://schemas.microsoft.com/office/powerpoint/2010/main" val="6803735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a:t>
            </a:r>
            <a:r>
              <a:rPr lang="en-US" baseline="0" dirty="0" smtClean="0"/>
              <a:t> </a:t>
            </a:r>
            <a:r>
              <a:rPr lang="en-US" dirty="0" smtClean="0"/>
              <a:t>slide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43</a:t>
            </a:fld>
            <a:endParaRPr lang="en-US"/>
          </a:p>
        </p:txBody>
      </p:sp>
    </p:spTree>
    <p:extLst>
      <p:ext uri="{BB962C8B-B14F-4D97-AF65-F5344CB8AC3E}">
        <p14:creationId xmlns:p14="http://schemas.microsoft.com/office/powerpoint/2010/main" val="40984520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slide</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44</a:t>
            </a:fld>
            <a:endParaRPr lang="en-US"/>
          </a:p>
        </p:txBody>
      </p:sp>
    </p:spTree>
    <p:extLst>
      <p:ext uri="{BB962C8B-B14F-4D97-AF65-F5344CB8AC3E}">
        <p14:creationId xmlns:p14="http://schemas.microsoft.com/office/powerpoint/2010/main" val="23117375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slide</a:t>
            </a:r>
          </a:p>
          <a:p>
            <a:endParaRPr lang="en-US" dirty="0" smtClean="0"/>
          </a:p>
          <a:p>
            <a:r>
              <a:rPr lang="en-US" dirty="0" smtClean="0"/>
              <a:t>If residual clause is gone, then we</a:t>
            </a:r>
            <a:r>
              <a:rPr lang="en-US" baseline="0" dirty="0" smtClean="0"/>
              <a:t> are left with force clause.  Now, almost the same as the ACCA/career offender.  So all of the force clause arguments that we talked about under the ACCA apply here.  However,  there is one difference.  The force clause includes force against property – but still has to be 1) physical force 2) and force against the property of another.  Arson does not require force against property of another.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45</a:t>
            </a:fld>
            <a:endParaRPr lang="en-US"/>
          </a:p>
        </p:txBody>
      </p:sp>
    </p:spTree>
    <p:extLst>
      <p:ext uri="{BB962C8B-B14F-4D97-AF65-F5344CB8AC3E}">
        <p14:creationId xmlns:p14="http://schemas.microsoft.com/office/powerpoint/2010/main" val="21525179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46</a:t>
            </a:fld>
            <a:endParaRPr lang="en-US"/>
          </a:p>
        </p:txBody>
      </p:sp>
    </p:spTree>
    <p:extLst>
      <p:ext uri="{BB962C8B-B14F-4D97-AF65-F5344CB8AC3E}">
        <p14:creationId xmlns:p14="http://schemas.microsoft.com/office/powerpoint/2010/main" val="24603054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47</a:t>
            </a:fld>
            <a:endParaRPr lang="en-US"/>
          </a:p>
        </p:txBody>
      </p:sp>
    </p:spTree>
    <p:extLst>
      <p:ext uri="{BB962C8B-B14F-4D97-AF65-F5344CB8AC3E}">
        <p14:creationId xmlns:p14="http://schemas.microsoft.com/office/powerpoint/2010/main" val="32760083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48</a:t>
            </a:fld>
            <a:endParaRPr lang="en-US"/>
          </a:p>
        </p:txBody>
      </p:sp>
    </p:spTree>
    <p:extLst>
      <p:ext uri="{BB962C8B-B14F-4D97-AF65-F5344CB8AC3E}">
        <p14:creationId xmlns:p14="http://schemas.microsoft.com/office/powerpoint/2010/main" val="17329258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smtClean="0"/>
          </a:p>
          <a:p>
            <a:endParaRPr lang="en-US" dirty="0" smtClean="0"/>
          </a:p>
          <a:p>
            <a:endParaRPr lang="en-US" dirty="0" smtClean="0"/>
          </a:p>
          <a:p>
            <a:r>
              <a:rPr lang="en-US" dirty="0" smtClean="0"/>
              <a:t>Taylor,</a:t>
            </a:r>
            <a:r>
              <a:rPr lang="en-US" baseline="0" dirty="0" smtClean="0"/>
              <a:t> the 6</a:t>
            </a:r>
            <a:r>
              <a:rPr lang="en-US" baseline="30000" dirty="0" smtClean="0"/>
              <a:t>th</a:t>
            </a:r>
            <a:r>
              <a:rPr lang="en-US" baseline="0" dirty="0" smtClean="0"/>
              <a:t> Circuit found that 924(c) is not unconstitutionally void.  However,  in </a:t>
            </a:r>
            <a:r>
              <a:rPr lang="en-US" baseline="0" dirty="0" err="1" smtClean="0"/>
              <a:t>Shuti</a:t>
            </a:r>
            <a:r>
              <a:rPr lang="en-US" baseline="0" dirty="0" smtClean="0"/>
              <a:t>, which came later, the Court rejected all the government’s arguments it accepted in Taylor in finding that 16(b) is unconstitutionally void, but then said 924© is different because it does not require the categorical approach – rather juries can look at individual facts of the case in determining whether an offense is a crime of violence.  This distinction makes no sense because in Taylor, court said that whether or not an offense qualifies as a “crime of violence” is a legal determination that requires the categorical approach based on the elements of the underlying offense.  </a:t>
            </a:r>
          </a:p>
          <a:p>
            <a:endParaRPr lang="en-US" baseline="0" dirty="0" smtClean="0"/>
          </a:p>
          <a:p>
            <a:r>
              <a:rPr lang="en-US" baseline="0" dirty="0" smtClean="0"/>
              <a:t>Anyway, preserve the issue.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49</a:t>
            </a:fld>
            <a:endParaRPr lang="en-US"/>
          </a:p>
        </p:txBody>
      </p:sp>
    </p:spTree>
    <p:extLst>
      <p:ext uri="{BB962C8B-B14F-4D97-AF65-F5344CB8AC3E}">
        <p14:creationId xmlns:p14="http://schemas.microsoft.com/office/powerpoint/2010/main" val="2548202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Paresh</a:t>
            </a:r>
            <a:r>
              <a:rPr lang="en-US" baseline="0" dirty="0" smtClean="0"/>
              <a:t> </a:t>
            </a:r>
            <a:r>
              <a:rPr lang="en-US" dirty="0" smtClean="0"/>
              <a:t>slide</a:t>
            </a:r>
          </a:p>
          <a:p>
            <a:endParaRPr lang="en-US" dirty="0" smtClean="0"/>
          </a:p>
          <a:p>
            <a:r>
              <a:rPr lang="en-US" dirty="0" smtClean="0"/>
              <a:t>Ok, so in striking down the</a:t>
            </a:r>
            <a:r>
              <a:rPr lang="en-US" baseline="0" dirty="0" smtClean="0"/>
              <a:t> residual clause, the Supreme Court expressly overruled two cases.  </a:t>
            </a:r>
          </a:p>
          <a:p>
            <a:endParaRPr lang="en-US" baseline="0" dirty="0" smtClean="0"/>
          </a:p>
          <a:p>
            <a:r>
              <a:rPr lang="en-US" baseline="0" dirty="0" smtClean="0"/>
              <a:t>First, the Supreme Court overruled James v. United States.  In that case, the Supreme Court said the residual clause was not void.  And then court held that although attempted burglary did not fall within the force clause of the ACCA and did not fall within enumerated offenses of the ACCA because it was not a completed generic burglary, it fell within the residual clause.  But now that the residual clause is gone, no attempted burglary should ever qualify as a “violent felony.”   </a:t>
            </a:r>
          </a:p>
          <a:p>
            <a:endParaRPr lang="en-US" baseline="0" dirty="0" smtClean="0"/>
          </a:p>
          <a:p>
            <a:r>
              <a:rPr lang="en-US" baseline="0" dirty="0" smtClean="0"/>
              <a:t>In Sykes, the Supreme Court again said the residual clause was not unconstitutionally void. And then the Court proceeded to hold that an Indiana offense of vehicular flight from an officer was a violent felony under the residual clause even though it did not fall under the force clause or enumerated offenses clause of the ACCA .  Ok, so this means that no flight from the police type of offense should even qualify as an ACCA offense.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5</a:t>
            </a:fld>
            <a:endParaRPr lang="en-US"/>
          </a:p>
        </p:txBody>
      </p:sp>
    </p:spTree>
    <p:extLst>
      <p:ext uri="{BB962C8B-B14F-4D97-AF65-F5344CB8AC3E}">
        <p14:creationId xmlns:p14="http://schemas.microsoft.com/office/powerpoint/2010/main" val="15117266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50</a:t>
            </a:fld>
            <a:endParaRPr lang="en-US"/>
          </a:p>
        </p:txBody>
      </p:sp>
    </p:spTree>
    <p:extLst>
      <p:ext uri="{BB962C8B-B14F-4D97-AF65-F5344CB8AC3E}">
        <p14:creationId xmlns:p14="http://schemas.microsoft.com/office/powerpoint/2010/main" val="30957380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Paresh slide</a:t>
            </a:r>
          </a:p>
          <a:p>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51</a:t>
            </a:fld>
            <a:endParaRPr lang="en-US"/>
          </a:p>
        </p:txBody>
      </p:sp>
    </p:spTree>
    <p:extLst>
      <p:ext uri="{BB962C8B-B14F-4D97-AF65-F5344CB8AC3E}">
        <p14:creationId xmlns:p14="http://schemas.microsoft.com/office/powerpoint/2010/main" val="216609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r>
              <a:rPr lang="en-US" dirty="0" smtClean="0"/>
              <a:t>Ok so what’s left of the ACCA now that the</a:t>
            </a:r>
            <a:r>
              <a:rPr lang="en-US" baseline="0" dirty="0" smtClean="0"/>
              <a:t> residual clause is going.  This is where we are going to spend most of our time today.  There are two remaining clauses left. The force clause and the enumerated offenses clause.  Now, one thing to keep in mind as we go through each of these clauses is that the categorical approach applies.  That means we have to look at the most innocent conduct or minimum conduct or full range of conduct covered by the elements of the offense.  If the full range of conduct does not match the requirements of the force clause or enumerated offenses clause, then the prior offense cannot qualify as a violent felony, no matter what actually happened in the prior case.   The facts of the individual case do not matter.  </a:t>
            </a:r>
          </a:p>
          <a:p>
            <a:endParaRPr lang="en-US" baseline="0" dirty="0" smtClean="0"/>
          </a:p>
          <a:p>
            <a:r>
              <a:rPr lang="en-US" baseline="0" dirty="0" smtClean="0"/>
              <a:t>Now the categorical approach can get very complicated.  That is a whole other session.  But make sure when you are applying the categorical approach, you always applying the law as recently articulated under Mathis v. United States, which says the focus must always remain on the elements.  And that your only turn to the infamous modified categorical approach and look to a limited list of judicial documents in the case  when an offense is divisible, meaning that the offense has alternative elements – some which match the ACCA violent felony definition and some which don’t. </a:t>
            </a:r>
          </a:p>
          <a:p>
            <a:endParaRPr lang="en-US" baseline="0" dirty="0" smtClean="0"/>
          </a:p>
          <a:p>
            <a:r>
              <a:rPr lang="en-US" baseline="0" dirty="0" smtClean="0"/>
              <a:t>If an offense does not have alternative elements – but just alternative means that a jury does not have to select, then the modified categorical approach does not apply.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6</a:t>
            </a:fld>
            <a:endParaRPr lang="en-US"/>
          </a:p>
        </p:txBody>
      </p:sp>
    </p:spTree>
    <p:extLst>
      <p:ext uri="{BB962C8B-B14F-4D97-AF65-F5344CB8AC3E}">
        <p14:creationId xmlns:p14="http://schemas.microsoft.com/office/powerpoint/2010/main" val="2272142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r>
              <a:rPr lang="en-US" dirty="0" smtClean="0"/>
              <a:t>Ok,</a:t>
            </a:r>
            <a:r>
              <a:rPr lang="en-US" baseline="0" dirty="0" smtClean="0"/>
              <a:t> so always keep in mind that almost nothing counts as a violent felony under the force clause. If you find yourself thinking something qualifies as a violent felony, then there is something wrong with you.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7</a:t>
            </a:fld>
            <a:endParaRPr lang="en-US"/>
          </a:p>
        </p:txBody>
      </p:sp>
    </p:spTree>
    <p:extLst>
      <p:ext uri="{BB962C8B-B14F-4D97-AF65-F5344CB8AC3E}">
        <p14:creationId xmlns:p14="http://schemas.microsoft.com/office/powerpoint/2010/main" val="224846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Paresh slide</a:t>
            </a:r>
          </a:p>
          <a:p>
            <a:endParaRPr lang="en-US" dirty="0" smtClean="0"/>
          </a:p>
          <a:p>
            <a:r>
              <a:rPr lang="en-US" dirty="0" smtClean="0"/>
              <a:t>Ok, so there are four key</a:t>
            </a:r>
            <a:r>
              <a:rPr lang="en-US" baseline="0" dirty="0" smtClean="0"/>
              <a:t> issues to look for when assessing whether an offense qualifies under the ACCA force clause.  </a:t>
            </a:r>
          </a:p>
          <a:p>
            <a:endParaRPr lang="en-US" baseline="0" dirty="0" smtClean="0"/>
          </a:p>
          <a:p>
            <a:pPr marL="228600" indent="-228600">
              <a:buAutoNum type="arabicPeriod"/>
            </a:pPr>
            <a:r>
              <a:rPr lang="en-US" baseline="0" dirty="0" smtClean="0"/>
              <a:t>First, the force clause requires an element of violent physical force – which we are going to talk a lot about it in a minute and what that means </a:t>
            </a:r>
          </a:p>
          <a:p>
            <a:pPr marL="0" indent="0">
              <a:buNone/>
            </a:pPr>
            <a:endParaRPr lang="en-US" baseline="0" dirty="0" smtClean="0"/>
          </a:p>
          <a:p>
            <a:pPr marL="0" indent="0">
              <a:buNone/>
            </a:pPr>
            <a:r>
              <a:rPr lang="en-US" baseline="0" dirty="0" smtClean="0"/>
              <a:t>2.  The force clause requires that the prior offense have an element of force against person – not property. </a:t>
            </a:r>
          </a:p>
          <a:p>
            <a:pPr marL="0" indent="0">
              <a:buNone/>
            </a:pPr>
            <a:endParaRPr lang="en-US" baseline="0" dirty="0" smtClean="0"/>
          </a:p>
          <a:p>
            <a:pPr marL="228600" indent="-228600">
              <a:buAutoNum type="arabicPeriod" startAt="3"/>
            </a:pPr>
            <a:r>
              <a:rPr lang="en-US" baseline="0" dirty="0" smtClean="0"/>
              <a:t>The force clause requires the use of strong physical force – it is not enough that a statute requires physical injury, serious physical injury or even death – because such results do not require the use of strong physical force – counterintuitive.  </a:t>
            </a:r>
          </a:p>
          <a:p>
            <a:pPr marL="228600" indent="-228600">
              <a:buAutoNum type="arabicPeriod" startAt="3"/>
            </a:pPr>
            <a:endParaRPr lang="en-US" baseline="0" dirty="0" smtClean="0"/>
          </a:p>
          <a:p>
            <a:pPr marL="228600" indent="-228600">
              <a:buAutoNum type="arabicPeriod" startAt="3"/>
            </a:pPr>
            <a:r>
              <a:rPr lang="en-US" baseline="0" dirty="0" smtClean="0"/>
              <a:t>Keep in mind many of the best force clause cases have been litigated under 2L1.2.  And there are good cases on career offender force clause (which is identical to the ACCA force clause).  And the 924(c) force clause which is almost the same as the ACCA force clause.  </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8</a:t>
            </a:fld>
            <a:endParaRPr lang="en-US"/>
          </a:p>
        </p:txBody>
      </p:sp>
    </p:spTree>
    <p:extLst>
      <p:ext uri="{BB962C8B-B14F-4D97-AF65-F5344CB8AC3E}">
        <p14:creationId xmlns:p14="http://schemas.microsoft.com/office/powerpoint/2010/main" val="3813331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Paresh</a:t>
            </a:r>
            <a:r>
              <a:rPr lang="en-US" baseline="0" dirty="0" smtClean="0"/>
              <a:t> </a:t>
            </a:r>
            <a:r>
              <a:rPr lang="en-US" dirty="0" smtClean="0"/>
              <a:t>slide</a:t>
            </a:r>
            <a:endParaRPr lang="en-US" dirty="0"/>
          </a:p>
        </p:txBody>
      </p:sp>
      <p:sp>
        <p:nvSpPr>
          <p:cNvPr id="4" name="Slide Number Placeholder 3"/>
          <p:cNvSpPr>
            <a:spLocks noGrp="1"/>
          </p:cNvSpPr>
          <p:nvPr>
            <p:ph type="sldNum" sz="quarter" idx="10"/>
          </p:nvPr>
        </p:nvSpPr>
        <p:spPr/>
        <p:txBody>
          <a:bodyPr/>
          <a:lstStyle/>
          <a:p>
            <a:pPr>
              <a:defRPr/>
            </a:pPr>
            <a:fld id="{E75C738F-725F-4478-84AF-F4BE442B7DCB}" type="slidenum">
              <a:rPr lang="en-US" smtClean="0"/>
              <a:pPr>
                <a:defRPr/>
              </a:pPr>
              <a:t>9</a:t>
            </a:fld>
            <a:endParaRPr lang="en-US"/>
          </a:p>
        </p:txBody>
      </p:sp>
    </p:spTree>
    <p:extLst>
      <p:ext uri="{BB962C8B-B14F-4D97-AF65-F5344CB8AC3E}">
        <p14:creationId xmlns:p14="http://schemas.microsoft.com/office/powerpoint/2010/main" val="413302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12394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2394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6EBCCD3E-8DD7-415D-92CA-AC4B2A4CAFB2}"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F74DA19-D6D2-4396-9C07-B1037536FB42}"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D806AD85-2E22-4E29-B8EB-883B1D20E615}"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0"/>
          <p:cNvSpPr>
            <a:spLocks noGrp="1" noChangeArrowheads="1"/>
          </p:cNvSpPr>
          <p:nvPr>
            <p:ph type="dt" sz="half" idx="10"/>
          </p:nvPr>
        </p:nvSpPr>
        <p:spPr>
          <a:ln/>
        </p:spPr>
        <p:txBody>
          <a:bodyPr/>
          <a:lstStyle>
            <a:lvl1pPr>
              <a:defRPr/>
            </a:lvl1pPr>
          </a:lstStyle>
          <a:p>
            <a:pPr>
              <a:defRPr/>
            </a:pPr>
            <a:endParaRPr lang="en-US"/>
          </a:p>
        </p:txBody>
      </p:sp>
      <p:sp>
        <p:nvSpPr>
          <p:cNvPr id="7" name="Rectangle 41"/>
          <p:cNvSpPr>
            <a:spLocks noGrp="1" noChangeArrowheads="1"/>
          </p:cNvSpPr>
          <p:nvPr>
            <p:ph type="ftr" sz="quarter" idx="11"/>
          </p:nvPr>
        </p:nvSpPr>
        <p:spPr>
          <a:ln/>
        </p:spPr>
        <p:txBody>
          <a:bodyPr/>
          <a:lstStyle>
            <a:lvl1pPr>
              <a:defRPr/>
            </a:lvl1pPr>
          </a:lstStyle>
          <a:p>
            <a:pPr>
              <a:defRPr/>
            </a:pPr>
            <a:endParaRPr lang="en-US"/>
          </a:p>
        </p:txBody>
      </p:sp>
      <p:sp>
        <p:nvSpPr>
          <p:cNvPr id="8" name="Rectangle 42"/>
          <p:cNvSpPr>
            <a:spLocks noGrp="1" noChangeArrowheads="1"/>
          </p:cNvSpPr>
          <p:nvPr>
            <p:ph type="sldNum" sz="quarter" idx="12"/>
          </p:nvPr>
        </p:nvSpPr>
        <p:spPr>
          <a:ln/>
        </p:spPr>
        <p:txBody>
          <a:bodyPr/>
          <a:lstStyle>
            <a:lvl1pPr>
              <a:defRPr/>
            </a:lvl1pPr>
          </a:lstStyle>
          <a:p>
            <a:pPr>
              <a:defRPr/>
            </a:pPr>
            <a:fld id="{38B2D3D6-9E8F-4746-AD9E-88B5EBA91CD7}"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A2DF5B5-CB3D-4475-BCE9-56426C0BD6F0}"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02B7173-4995-492F-956F-56B927705A24}" type="slidenum">
              <a:rPr lang="en-US"/>
              <a:pPr>
                <a:defRPr/>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14460F7E-B4EE-4973-BDD4-71DB605C8C90}" type="slidenum">
              <a:rPr lang="en-US"/>
              <a:pPr>
                <a:defRPr/>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DFB41F30-5478-4395-9B31-AD8EEB84E2BF}"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A06E3A6B-77C0-4219-AE99-6BA3572227F7}"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A2A2E561-D954-42D2-94CB-E4790ABEB251}"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9497E69-D6A8-4535-9795-0DC294DBCAC3}"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30C54B11-64EA-4AA6-A5DF-A677E54FCB3A}"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4E325D8E-4E74-4342-A69D-318BC6F55CDB}"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7C4DCF45-52DD-424C-B654-8676BF8315CB}"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70DF7198-4E37-4F6F-9792-AAB9582008F6}"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8808E16-DFBB-4A13-BEF0-BC13342D4B42}"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2288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8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8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grpSp>
          <p:nvGrpSpPr>
            <p:cNvPr id="1035" name="Group 6"/>
            <p:cNvGrpSpPr>
              <a:grpSpLocks/>
            </p:cNvGrpSpPr>
            <p:nvPr/>
          </p:nvGrpSpPr>
          <p:grpSpPr bwMode="auto">
            <a:xfrm>
              <a:off x="288" y="0"/>
              <a:ext cx="5098" cy="4316"/>
              <a:chOff x="288" y="0"/>
              <a:chExt cx="5098" cy="4316"/>
            </a:xfrm>
          </p:grpSpPr>
          <p:sp>
            <p:nvSpPr>
              <p:cNvPr id="12288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8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8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89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12290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0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1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grpSp>
          <p:nvGrpSpPr>
            <p:cNvPr id="1047" name="Group 31"/>
            <p:cNvGrpSpPr>
              <a:grpSpLocks/>
            </p:cNvGrpSpPr>
            <p:nvPr/>
          </p:nvGrpSpPr>
          <p:grpSpPr bwMode="auto">
            <a:xfrm>
              <a:off x="1" y="392"/>
              <a:ext cx="5758" cy="1571"/>
              <a:chOff x="1" y="392"/>
              <a:chExt cx="5758" cy="1571"/>
            </a:xfrm>
          </p:grpSpPr>
          <p:sp>
            <p:nvSpPr>
              <p:cNvPr id="12291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1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1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1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1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12291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sp>
          <p:nvSpPr>
            <p:cNvPr id="12291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hangingPunct="0">
                <a:defRPr/>
              </a:pPr>
              <a:endParaRPr lang="en-US">
                <a:effectLst>
                  <a:outerShdw blurRad="38100" dist="38100" dir="2700000" algn="tl">
                    <a:srgbClr val="000000">
                      <a:alpha val="43137"/>
                    </a:srgbClr>
                  </a:outerShdw>
                </a:effectLst>
                <a:cs typeface="+mn-cs"/>
              </a:endParaRPr>
            </a:p>
          </p:txBody>
        </p:sp>
      </p:grpSp>
      <p:sp>
        <p:nvSpPr>
          <p:cNvPr id="12291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2292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cs typeface="+mn-cs"/>
              </a:defRPr>
            </a:lvl1pPr>
          </a:lstStyle>
          <a:p>
            <a:pPr>
              <a:defRPr/>
            </a:pPr>
            <a:endParaRPr lang="en-US"/>
          </a:p>
        </p:txBody>
      </p:sp>
      <p:sp>
        <p:nvSpPr>
          <p:cNvPr id="12292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cs typeface="+mn-cs"/>
              </a:defRPr>
            </a:lvl1pPr>
          </a:lstStyle>
          <a:p>
            <a:pPr>
              <a:defRPr/>
            </a:pPr>
            <a:endParaRPr lang="en-US"/>
          </a:p>
        </p:txBody>
      </p:sp>
      <p:sp>
        <p:nvSpPr>
          <p:cNvPr id="12292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cs typeface="+mn-cs"/>
              </a:defRPr>
            </a:lvl1pPr>
          </a:lstStyle>
          <a:p>
            <a:pPr>
              <a:defRPr/>
            </a:pPr>
            <a:fld id="{028186E8-E967-46B7-962D-059242D0F9B0}" type="slidenum">
              <a:rPr lang="en-US"/>
              <a:pPr>
                <a:defRPr/>
              </a:pPr>
              <a:t>‹#›</a:t>
            </a:fld>
            <a:endParaRPr lang="en-US"/>
          </a:p>
        </p:txBody>
      </p:sp>
      <p:sp>
        <p:nvSpPr>
          <p:cNvPr id="12292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3"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919"/>
                                        </p:tgtEl>
                                        <p:attrNameLst>
                                          <p:attrName>style.visibility</p:attrName>
                                        </p:attrNameLst>
                                      </p:cBhvr>
                                      <p:to>
                                        <p:strVal val="visible"/>
                                      </p:to>
                                    </p:set>
                                    <p:anim calcmode="lin" valueType="num">
                                      <p:cBhvr>
                                        <p:cTn id="7" dur="1000" fill="hold"/>
                                        <p:tgtEl>
                                          <p:spTgt spid="122919"/>
                                        </p:tgtEl>
                                        <p:attrNameLst>
                                          <p:attrName>ppt_x</p:attrName>
                                        </p:attrNameLst>
                                      </p:cBhvr>
                                      <p:tavLst>
                                        <p:tav tm="0">
                                          <p:val>
                                            <p:strVal val="#ppt_x-.2"/>
                                          </p:val>
                                        </p:tav>
                                        <p:tav tm="100000">
                                          <p:val>
                                            <p:strVal val="#ppt_x"/>
                                          </p:val>
                                        </p:tav>
                                      </p:tavLst>
                                    </p:anim>
                                    <p:anim calcmode="lin" valueType="num">
                                      <p:cBhvr>
                                        <p:cTn id="8" dur="1000" fill="hold"/>
                                        <p:tgtEl>
                                          <p:spTgt spid="1229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1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22923">
                                            <p:txEl>
                                              <p:pRg st="0" end="0"/>
                                            </p:txEl>
                                          </p:spTgt>
                                        </p:tgtEl>
                                        <p:attrNameLst>
                                          <p:attrName>style.visibility</p:attrName>
                                        </p:attrNameLst>
                                      </p:cBhvr>
                                      <p:to>
                                        <p:strVal val="visible"/>
                                      </p:to>
                                    </p:set>
                                    <p:animEffect transition="in" filter="fade">
                                      <p:cBhvr>
                                        <p:cTn id="14" dur="500"/>
                                        <p:tgtEl>
                                          <p:spTgt spid="122923">
                                            <p:txEl>
                                              <p:pRg st="0" end="0"/>
                                            </p:txEl>
                                          </p:spTgt>
                                        </p:tgtEl>
                                      </p:cBhvr>
                                    </p:animEffect>
                                    <p:anim calcmode="lin" valueType="num">
                                      <p:cBhvr>
                                        <p:cTn id="15" dur="500" fill="hold"/>
                                        <p:tgtEl>
                                          <p:spTgt spid="12292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292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22923">
                                            <p:txEl>
                                              <p:pRg st="1" end="1"/>
                                            </p:txEl>
                                          </p:spTgt>
                                        </p:tgtEl>
                                        <p:attrNameLst>
                                          <p:attrName>style.visibility</p:attrName>
                                        </p:attrNameLst>
                                      </p:cBhvr>
                                      <p:to>
                                        <p:strVal val="visible"/>
                                      </p:to>
                                    </p:set>
                                    <p:animEffect transition="in" filter="fade">
                                      <p:cBhvr>
                                        <p:cTn id="19" dur="500"/>
                                        <p:tgtEl>
                                          <p:spTgt spid="122923">
                                            <p:txEl>
                                              <p:pRg st="1" end="1"/>
                                            </p:txEl>
                                          </p:spTgt>
                                        </p:tgtEl>
                                      </p:cBhvr>
                                    </p:animEffect>
                                    <p:anim calcmode="lin" valueType="num">
                                      <p:cBhvr>
                                        <p:cTn id="20" dur="500" fill="hold"/>
                                        <p:tgtEl>
                                          <p:spTgt spid="12292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2292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22923">
                                            <p:txEl>
                                              <p:pRg st="2" end="2"/>
                                            </p:txEl>
                                          </p:spTgt>
                                        </p:tgtEl>
                                        <p:attrNameLst>
                                          <p:attrName>style.visibility</p:attrName>
                                        </p:attrNameLst>
                                      </p:cBhvr>
                                      <p:to>
                                        <p:strVal val="visible"/>
                                      </p:to>
                                    </p:set>
                                    <p:animEffect transition="in" filter="fade">
                                      <p:cBhvr>
                                        <p:cTn id="24" dur="500"/>
                                        <p:tgtEl>
                                          <p:spTgt spid="122923">
                                            <p:txEl>
                                              <p:pRg st="2" end="2"/>
                                            </p:txEl>
                                          </p:spTgt>
                                        </p:tgtEl>
                                      </p:cBhvr>
                                    </p:animEffect>
                                    <p:anim calcmode="lin" valueType="num">
                                      <p:cBhvr>
                                        <p:cTn id="25" dur="500" fill="hold"/>
                                        <p:tgtEl>
                                          <p:spTgt spid="12292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2292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22923">
                                            <p:txEl>
                                              <p:pRg st="3" end="3"/>
                                            </p:txEl>
                                          </p:spTgt>
                                        </p:tgtEl>
                                        <p:attrNameLst>
                                          <p:attrName>style.visibility</p:attrName>
                                        </p:attrNameLst>
                                      </p:cBhvr>
                                      <p:to>
                                        <p:strVal val="visible"/>
                                      </p:to>
                                    </p:set>
                                    <p:animEffect transition="in" filter="fade">
                                      <p:cBhvr>
                                        <p:cTn id="29" dur="500"/>
                                        <p:tgtEl>
                                          <p:spTgt spid="122923">
                                            <p:txEl>
                                              <p:pRg st="3" end="3"/>
                                            </p:txEl>
                                          </p:spTgt>
                                        </p:tgtEl>
                                      </p:cBhvr>
                                    </p:animEffect>
                                    <p:anim calcmode="lin" valueType="num">
                                      <p:cBhvr>
                                        <p:cTn id="30" dur="500" fill="hold"/>
                                        <p:tgtEl>
                                          <p:spTgt spid="12292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2292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22923">
                                            <p:txEl>
                                              <p:pRg st="4" end="4"/>
                                            </p:txEl>
                                          </p:spTgt>
                                        </p:tgtEl>
                                        <p:attrNameLst>
                                          <p:attrName>style.visibility</p:attrName>
                                        </p:attrNameLst>
                                      </p:cBhvr>
                                      <p:to>
                                        <p:strVal val="visible"/>
                                      </p:to>
                                    </p:set>
                                    <p:animEffect transition="in" filter="fade">
                                      <p:cBhvr>
                                        <p:cTn id="34" dur="500"/>
                                        <p:tgtEl>
                                          <p:spTgt spid="122923">
                                            <p:txEl>
                                              <p:pRg st="4" end="4"/>
                                            </p:txEl>
                                          </p:spTgt>
                                        </p:tgtEl>
                                      </p:cBhvr>
                                    </p:animEffect>
                                    <p:anim calcmode="lin" valueType="num">
                                      <p:cBhvr>
                                        <p:cTn id="35" dur="500" fill="hold"/>
                                        <p:tgtEl>
                                          <p:spTgt spid="12292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2292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9" grpId="0"/>
      <p:bldP spid="122923" grpId="0" build="p">
        <p:tmplLst>
          <p:tmpl lvl="1">
            <p:tnLst>
              <p:par>
                <p:cTn presetID="44" presetClass="entr" presetSubtype="0" fill="hold" nodeType="clickEffect">
                  <p:stCondLst>
                    <p:cond delay="0"/>
                  </p:stCondLst>
                  <p:childTnLst>
                    <p:set>
                      <p:cBhvr>
                        <p:cTn dur="1" fill="hold">
                          <p:stCondLst>
                            <p:cond delay="0"/>
                          </p:stCondLst>
                        </p:cTn>
                        <p:tgtEl>
                          <p:spTgt spid="122923"/>
                        </p:tgtEl>
                        <p:attrNameLst>
                          <p:attrName>style.visibility</p:attrName>
                        </p:attrNameLst>
                      </p:cBhvr>
                      <p:to>
                        <p:strVal val="visible"/>
                      </p:to>
                    </p:set>
                    <p:animEffect transition="in" filter="fade">
                      <p:cBhvr>
                        <p:cTn dur="500"/>
                        <p:tgtEl>
                          <p:spTgt spid="122923"/>
                        </p:tgtEl>
                      </p:cBhvr>
                    </p:animEffect>
                    <p:anim calcmode="lin" valueType="num">
                      <p:cBhvr>
                        <p:cTn dur="500" fill="hold"/>
                        <p:tgtEl>
                          <p:spTgt spid="122923"/>
                        </p:tgtEl>
                        <p:attrNameLst>
                          <p:attrName>ppt_x</p:attrName>
                        </p:attrNameLst>
                      </p:cBhvr>
                      <p:tavLst>
                        <p:tav tm="0">
                          <p:val>
                            <p:strVal val="#ppt_x"/>
                          </p:val>
                        </p:tav>
                        <p:tav tm="100000">
                          <p:val>
                            <p:strVal val="#ppt_x"/>
                          </p:val>
                        </p:tav>
                      </p:tavLst>
                    </p:anim>
                    <p:anim calcmode="lin" valueType="num">
                      <p:cBhvr>
                        <p:cTn dur="500" fill="hold"/>
                        <p:tgtEl>
                          <p:spTgt spid="122923"/>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22923"/>
                        </p:tgtEl>
                        <p:attrNameLst>
                          <p:attrName>style.visibility</p:attrName>
                        </p:attrNameLst>
                      </p:cBhvr>
                      <p:to>
                        <p:strVal val="visible"/>
                      </p:to>
                    </p:set>
                    <p:animEffect transition="in" filter="fade">
                      <p:cBhvr>
                        <p:cTn dur="500"/>
                        <p:tgtEl>
                          <p:spTgt spid="122923"/>
                        </p:tgtEl>
                      </p:cBhvr>
                    </p:animEffect>
                    <p:anim calcmode="lin" valueType="num">
                      <p:cBhvr>
                        <p:cTn dur="500" fill="hold"/>
                        <p:tgtEl>
                          <p:spTgt spid="122923"/>
                        </p:tgtEl>
                        <p:attrNameLst>
                          <p:attrName>ppt_x</p:attrName>
                        </p:attrNameLst>
                      </p:cBhvr>
                      <p:tavLst>
                        <p:tav tm="0">
                          <p:val>
                            <p:strVal val="#ppt_x"/>
                          </p:val>
                        </p:tav>
                        <p:tav tm="100000">
                          <p:val>
                            <p:strVal val="#ppt_x"/>
                          </p:val>
                        </p:tav>
                      </p:tavLst>
                    </p:anim>
                    <p:anim calcmode="lin" valueType="num">
                      <p:cBhvr>
                        <p:cTn dur="500" fill="hold"/>
                        <p:tgtEl>
                          <p:spTgt spid="122923"/>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22923"/>
                        </p:tgtEl>
                        <p:attrNameLst>
                          <p:attrName>style.visibility</p:attrName>
                        </p:attrNameLst>
                      </p:cBhvr>
                      <p:to>
                        <p:strVal val="visible"/>
                      </p:to>
                    </p:set>
                    <p:animEffect transition="in" filter="fade">
                      <p:cBhvr>
                        <p:cTn dur="500"/>
                        <p:tgtEl>
                          <p:spTgt spid="122923"/>
                        </p:tgtEl>
                      </p:cBhvr>
                    </p:animEffect>
                    <p:anim calcmode="lin" valueType="num">
                      <p:cBhvr>
                        <p:cTn dur="500" fill="hold"/>
                        <p:tgtEl>
                          <p:spTgt spid="122923"/>
                        </p:tgtEl>
                        <p:attrNameLst>
                          <p:attrName>ppt_x</p:attrName>
                        </p:attrNameLst>
                      </p:cBhvr>
                      <p:tavLst>
                        <p:tav tm="0">
                          <p:val>
                            <p:strVal val="#ppt_x"/>
                          </p:val>
                        </p:tav>
                        <p:tav tm="100000">
                          <p:val>
                            <p:strVal val="#ppt_x"/>
                          </p:val>
                        </p:tav>
                      </p:tavLst>
                    </p:anim>
                    <p:anim calcmode="lin" valueType="num">
                      <p:cBhvr>
                        <p:cTn dur="500" fill="hold"/>
                        <p:tgtEl>
                          <p:spTgt spid="122923"/>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22923"/>
                        </p:tgtEl>
                        <p:attrNameLst>
                          <p:attrName>style.visibility</p:attrName>
                        </p:attrNameLst>
                      </p:cBhvr>
                      <p:to>
                        <p:strVal val="visible"/>
                      </p:to>
                    </p:set>
                    <p:animEffect transition="in" filter="fade">
                      <p:cBhvr>
                        <p:cTn dur="500"/>
                        <p:tgtEl>
                          <p:spTgt spid="122923"/>
                        </p:tgtEl>
                      </p:cBhvr>
                    </p:animEffect>
                    <p:anim calcmode="lin" valueType="num">
                      <p:cBhvr>
                        <p:cTn dur="500" fill="hold"/>
                        <p:tgtEl>
                          <p:spTgt spid="122923"/>
                        </p:tgtEl>
                        <p:attrNameLst>
                          <p:attrName>ppt_x</p:attrName>
                        </p:attrNameLst>
                      </p:cBhvr>
                      <p:tavLst>
                        <p:tav tm="0">
                          <p:val>
                            <p:strVal val="#ppt_x"/>
                          </p:val>
                        </p:tav>
                        <p:tav tm="100000">
                          <p:val>
                            <p:strVal val="#ppt_x"/>
                          </p:val>
                        </p:tav>
                      </p:tavLst>
                    </p:anim>
                    <p:anim calcmode="lin" valueType="num">
                      <p:cBhvr>
                        <p:cTn dur="500" fill="hold"/>
                        <p:tgtEl>
                          <p:spTgt spid="122923"/>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22923"/>
                        </p:tgtEl>
                        <p:attrNameLst>
                          <p:attrName>style.visibility</p:attrName>
                        </p:attrNameLst>
                      </p:cBhvr>
                      <p:to>
                        <p:strVal val="visible"/>
                      </p:to>
                    </p:set>
                    <p:animEffect transition="in" filter="fade">
                      <p:cBhvr>
                        <p:cTn dur="500"/>
                        <p:tgtEl>
                          <p:spTgt spid="122923"/>
                        </p:tgtEl>
                      </p:cBhvr>
                    </p:animEffect>
                    <p:anim calcmode="lin" valueType="num">
                      <p:cBhvr>
                        <p:cTn dur="500" fill="hold"/>
                        <p:tgtEl>
                          <p:spTgt spid="122923"/>
                        </p:tgtEl>
                        <p:attrNameLst>
                          <p:attrName>ppt_x</p:attrName>
                        </p:attrNameLst>
                      </p:cBhvr>
                      <p:tavLst>
                        <p:tav tm="0">
                          <p:val>
                            <p:strVal val="#ppt_x"/>
                          </p:val>
                        </p:tav>
                        <p:tav tm="100000">
                          <p:val>
                            <p:strVal val="#ppt_x"/>
                          </p:val>
                        </p:tav>
                      </p:tavLst>
                    </p:anim>
                    <p:anim calcmode="lin" valueType="num">
                      <p:cBhvr>
                        <p:cTn dur="500" fill="hold"/>
                        <p:tgtEl>
                          <p:spTgt spid="122923"/>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eb2.westlaw.com/find/default.wl?mt=Westlaw&amp;db=1000546&amp;docname=18USCAS924&amp;rp=/find/default.wl&amp;findtype=L&amp;ordoc=2003632837&amp;tc=-1&amp;vr=2.0&amp;fn=_top&amp;sv=Split&amp;tf=-1&amp;referencepositiontype=T&amp;pbc=68F932E7&amp;referenceposition=SP;4b24000003ba5&amp;rs=WLW15.07"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7813"/>
            <a:ext cx="8229600" cy="1931987"/>
          </a:xfrm>
        </p:spPr>
        <p:txBody>
          <a:bodyPr/>
          <a:lstStyle/>
          <a:p>
            <a:pPr eaLnBrk="1" hangingPunct="1">
              <a:defRPr/>
            </a:pP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smtClean="0"/>
              <a:t>Litigating Crime-of-Violence Issues: </a:t>
            </a:r>
            <a:r>
              <a:rPr lang="en-US" sz="4000" i="1" dirty="0" smtClean="0"/>
              <a:t>Johnson</a:t>
            </a:r>
            <a:r>
              <a:rPr lang="en-US" sz="4000" dirty="0" smtClean="0"/>
              <a:t>, </a:t>
            </a:r>
            <a:r>
              <a:rPr lang="en-US" sz="4000" i="1" dirty="0" smtClean="0"/>
              <a:t>Beckles</a:t>
            </a:r>
            <a:r>
              <a:rPr lang="en-US" sz="4000" dirty="0" smtClean="0"/>
              <a:t>, and Where We Go From Here </a:t>
            </a:r>
            <a:r>
              <a:rPr lang="en-US" sz="4000" dirty="0" smtClean="0">
                <a:solidFill>
                  <a:schemeClr val="tx2">
                    <a:lumMod val="75000"/>
                  </a:schemeClr>
                </a:solidFill>
              </a:rPr>
              <a:t/>
            </a:r>
            <a:br>
              <a:rPr lang="en-US" sz="4000" dirty="0" smtClean="0">
                <a:solidFill>
                  <a:schemeClr val="tx2">
                    <a:lumMod val="75000"/>
                  </a:schemeClr>
                </a:solidFill>
              </a:rPr>
            </a:br>
            <a:r>
              <a:rPr lang="en-US" sz="4000" dirty="0" smtClean="0">
                <a:solidFill>
                  <a:schemeClr val="tx2">
                    <a:lumMod val="75000"/>
                  </a:schemeClr>
                </a:solidFill>
              </a:rPr>
              <a:t/>
            </a:r>
            <a:br>
              <a:rPr lang="en-US" sz="4000" dirty="0" smtClean="0">
                <a:solidFill>
                  <a:schemeClr val="tx2">
                    <a:lumMod val="75000"/>
                  </a:schemeClr>
                </a:solidFill>
              </a:rPr>
            </a:br>
            <a:endParaRPr lang="en-US" sz="4000" dirty="0">
              <a:solidFill>
                <a:srgbClr val="00B0F0"/>
              </a:solidFill>
            </a:endParaRPr>
          </a:p>
        </p:txBody>
      </p:sp>
      <p:sp>
        <p:nvSpPr>
          <p:cNvPr id="2051" name="Rectangle 3"/>
          <p:cNvSpPr>
            <a:spLocks noGrp="1" noChangeArrowheads="1"/>
          </p:cNvSpPr>
          <p:nvPr>
            <p:ph type="subTitle" idx="4294967295"/>
          </p:nvPr>
        </p:nvSpPr>
        <p:spPr>
          <a:xfrm>
            <a:off x="533400" y="3048000"/>
            <a:ext cx="8382000" cy="2516188"/>
          </a:xfrm>
        </p:spPr>
        <p:txBody>
          <a:bodyPr/>
          <a:lstStyle/>
          <a:p>
            <a:pPr marL="0" indent="0" algn="ctr" eaLnBrk="1" hangingPunct="1">
              <a:lnSpc>
                <a:spcPct val="90000"/>
              </a:lnSpc>
              <a:buNone/>
              <a:defRPr/>
            </a:pPr>
            <a:endParaRPr lang="en-US" dirty="0" smtClean="0">
              <a:solidFill>
                <a:schemeClr val="bg2">
                  <a:lumMod val="50000"/>
                  <a:lumOff val="50000"/>
                </a:schemeClr>
              </a:solidFill>
              <a:latin typeface="+mj-lt"/>
              <a:ea typeface="+mj-ea"/>
              <a:cs typeface="+mj-cs"/>
            </a:endParaRPr>
          </a:p>
          <a:p>
            <a:pPr marL="0" indent="0" algn="ctr" eaLnBrk="1" hangingPunct="1">
              <a:lnSpc>
                <a:spcPct val="90000"/>
              </a:lnSpc>
              <a:buNone/>
              <a:defRPr/>
            </a:pPr>
            <a:r>
              <a:rPr lang="en-US" dirty="0" smtClean="0">
                <a:solidFill>
                  <a:schemeClr val="bg2">
                    <a:lumMod val="50000"/>
                    <a:lumOff val="50000"/>
                  </a:schemeClr>
                </a:solidFill>
              </a:rPr>
              <a:t>May 31, 2017</a:t>
            </a:r>
            <a:endParaRPr lang="en-US" dirty="0" smtClean="0">
              <a:solidFill>
                <a:schemeClr val="bg2">
                  <a:lumMod val="50000"/>
                  <a:lumOff val="50000"/>
                </a:schemeClr>
              </a:solidFill>
              <a:latin typeface="+mj-lt"/>
              <a:ea typeface="+mj-ea"/>
              <a:cs typeface="+mj-cs"/>
            </a:endParaRPr>
          </a:p>
          <a:p>
            <a:pPr marL="0" indent="0" algn="ctr" eaLnBrk="1" hangingPunct="1">
              <a:lnSpc>
                <a:spcPct val="90000"/>
              </a:lnSpc>
              <a:buFont typeface="Wingdings" pitchFamily="2" charset="2"/>
              <a:buNone/>
              <a:defRPr/>
            </a:pPr>
            <a:endParaRPr lang="en-US" sz="2400" dirty="0" smtClean="0">
              <a:solidFill>
                <a:srgbClr val="33CCFF"/>
              </a:solidFill>
              <a:latin typeface="+mj-lt"/>
              <a:ea typeface="+mj-ea"/>
              <a:cs typeface="+mj-cs"/>
            </a:endParaRPr>
          </a:p>
          <a:p>
            <a:pPr marL="0" indent="0" algn="ctr" eaLnBrk="1" hangingPunct="1">
              <a:lnSpc>
                <a:spcPct val="90000"/>
              </a:lnSpc>
              <a:buFont typeface="Wingdings" pitchFamily="2" charset="2"/>
              <a:buNone/>
              <a:defRPr/>
            </a:pPr>
            <a:r>
              <a:rPr lang="en-US" sz="2400" dirty="0" smtClean="0">
                <a:solidFill>
                  <a:srgbClr val="33CCFF"/>
                </a:solidFill>
                <a:latin typeface="+mj-lt"/>
                <a:ea typeface="+mj-ea"/>
                <a:cs typeface="+mj-cs"/>
              </a:rPr>
              <a:t>New Orleans, Louisiana</a:t>
            </a:r>
          </a:p>
          <a:p>
            <a:pPr marL="0" indent="0" algn="ctr" eaLnBrk="1" hangingPunct="1">
              <a:lnSpc>
                <a:spcPct val="90000"/>
              </a:lnSpc>
              <a:buFont typeface="Wingdings" pitchFamily="2" charset="2"/>
              <a:buNone/>
              <a:defRPr/>
            </a:pPr>
            <a:endParaRPr lang="en-US" sz="2400" dirty="0">
              <a:solidFill>
                <a:srgbClr val="33CCFF"/>
              </a:solidFill>
              <a:latin typeface="+mj-lt"/>
              <a:ea typeface="+mj-ea"/>
              <a:cs typeface="+mj-cs"/>
            </a:endParaRPr>
          </a:p>
          <a:p>
            <a:pPr marL="0" indent="0" algn="ctr" eaLnBrk="1" hangingPunct="1">
              <a:lnSpc>
                <a:spcPct val="90000"/>
              </a:lnSpc>
              <a:buFont typeface="Wingdings" pitchFamily="2" charset="2"/>
              <a:buNone/>
              <a:defRPr/>
            </a:pPr>
            <a:endParaRPr lang="en-US" sz="2400" dirty="0" smtClean="0">
              <a:solidFill>
                <a:schemeClr val="tx2">
                  <a:lumMod val="75000"/>
                </a:schemeClr>
              </a:solidFill>
              <a:latin typeface="+mj-lt"/>
              <a:ea typeface="+mj-ea"/>
              <a:cs typeface="+mj-cs"/>
            </a:endParaRPr>
          </a:p>
          <a:p>
            <a:pPr marL="0" indent="0" algn="ctr" eaLnBrk="1" hangingPunct="1">
              <a:lnSpc>
                <a:spcPct val="90000"/>
              </a:lnSpc>
              <a:buFont typeface="Wingdings" pitchFamily="2" charset="2"/>
              <a:buNone/>
              <a:defRPr/>
            </a:pPr>
            <a:endParaRPr lang="en-US" sz="2400" dirty="0">
              <a:solidFill>
                <a:schemeClr val="tx2">
                  <a:lumMod val="75000"/>
                </a:schemeClr>
              </a:solidFill>
              <a:latin typeface="+mj-lt"/>
              <a:ea typeface="+mj-ea"/>
              <a:cs typeface="+mj-cs"/>
            </a:endParaRPr>
          </a:p>
          <a:p>
            <a:pPr marL="0" indent="0" algn="ctr" eaLnBrk="1" hangingPunct="1">
              <a:lnSpc>
                <a:spcPct val="90000"/>
              </a:lnSpc>
              <a:buFont typeface="Wingdings" pitchFamily="2" charset="2"/>
              <a:buNone/>
              <a:defRPr/>
            </a:pPr>
            <a:endParaRPr lang="en-US" sz="2400" dirty="0" smtClean="0">
              <a:solidFill>
                <a:schemeClr val="tx2">
                  <a:lumMod val="75000"/>
                </a:schemeClr>
              </a:solidFill>
              <a:latin typeface="+mj-lt"/>
              <a:ea typeface="+mj-ea"/>
              <a:cs typeface="+mj-cs"/>
            </a:endParaRPr>
          </a:p>
          <a:p>
            <a:pPr marL="0" indent="0" algn="ctr" eaLnBrk="1" hangingPunct="1">
              <a:lnSpc>
                <a:spcPct val="90000"/>
              </a:lnSpc>
              <a:buFont typeface="Wingdings" pitchFamily="2" charset="2"/>
              <a:buNone/>
              <a:defRPr/>
            </a:pPr>
            <a:endParaRPr lang="en-US" sz="2400" dirty="0">
              <a:solidFill>
                <a:srgbClr val="FFC000"/>
              </a:solidFill>
              <a:latin typeface="+mj-lt"/>
              <a:ea typeface="+mj-ea"/>
              <a:cs typeface="+mj-cs"/>
            </a:endParaRPr>
          </a:p>
          <a:p>
            <a:pPr marL="0" indent="0" algn="ctr" eaLnBrk="1" hangingPunct="1">
              <a:lnSpc>
                <a:spcPct val="90000"/>
              </a:lnSpc>
              <a:buFont typeface="Wingdings" pitchFamily="2" charset="2"/>
              <a:buNone/>
              <a:defRPr/>
            </a:pPr>
            <a:endParaRPr lang="en-US" sz="2400" dirty="0"/>
          </a:p>
          <a:p>
            <a:pPr marL="0" indent="0" algn="ctr" eaLnBrk="1" hangingPunct="1">
              <a:lnSpc>
                <a:spcPct val="90000"/>
              </a:lnSpc>
              <a:buFont typeface="Wingdings" pitchFamily="2" charset="2"/>
              <a:buNone/>
              <a:defRPr/>
            </a:pPr>
            <a:endParaRPr lang="en-US" sz="2400" dirty="0"/>
          </a:p>
        </p:txBody>
      </p:sp>
    </p:spTree>
    <p:extLst>
      <p:ext uri="{BB962C8B-B14F-4D97-AF65-F5344CB8AC3E}">
        <p14:creationId xmlns:p14="http://schemas.microsoft.com/office/powerpoint/2010/main" val="2216402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28675"/>
          </a:xfrm>
        </p:spPr>
        <p:txBody>
          <a:bodyPr/>
          <a:lstStyle/>
          <a:p>
            <a:r>
              <a:rPr lang="en-US" sz="2400" dirty="0">
                <a:solidFill>
                  <a:schemeClr val="tx2">
                    <a:lumMod val="75000"/>
                  </a:schemeClr>
                </a:solidFill>
              </a:rPr>
              <a:t>Issue 1: “Violent Force” Requirement </a:t>
            </a:r>
          </a:p>
        </p:txBody>
      </p:sp>
      <p:sp>
        <p:nvSpPr>
          <p:cNvPr id="3" name="Content Placeholder 2"/>
          <p:cNvSpPr>
            <a:spLocks noGrp="1"/>
          </p:cNvSpPr>
          <p:nvPr>
            <p:ph idx="1"/>
          </p:nvPr>
        </p:nvSpPr>
        <p:spPr>
          <a:xfrm>
            <a:off x="228600" y="609600"/>
            <a:ext cx="8229600" cy="4911726"/>
          </a:xfrm>
        </p:spPr>
        <p:txBody>
          <a:bodyPr/>
          <a:lstStyle/>
          <a:p>
            <a:pPr marL="400050" lvl="2" indent="0">
              <a:buNone/>
            </a:pPr>
            <a:r>
              <a:rPr lang="en-US" sz="1400" dirty="0" smtClean="0">
                <a:solidFill>
                  <a:schemeClr val="accent2">
                    <a:lumMod val="60000"/>
                    <a:lumOff val="40000"/>
                  </a:schemeClr>
                </a:solidFill>
              </a:rPr>
              <a:t>Don’t be deceived by labels: </a:t>
            </a:r>
            <a:r>
              <a:rPr lang="en-US" sz="1400" dirty="0" smtClean="0"/>
              <a:t>Sometimes offense will have element labeled </a:t>
            </a:r>
            <a:r>
              <a:rPr lang="en-US" sz="1400" dirty="0" smtClean="0">
                <a:solidFill>
                  <a:srgbClr val="33CCFF"/>
                </a:solidFill>
              </a:rPr>
              <a:t>“force or violence,” </a:t>
            </a:r>
            <a:r>
              <a:rPr lang="en-US" sz="1400" dirty="0" smtClean="0"/>
              <a:t>but that does not mean it has element of ACCA “violent force.” </a:t>
            </a:r>
          </a:p>
          <a:p>
            <a:pPr marL="400050" lvl="2" indent="0">
              <a:buNone/>
            </a:pPr>
            <a:r>
              <a:rPr lang="en-US" sz="1400" dirty="0" smtClean="0"/>
              <a:t>Examples: </a:t>
            </a:r>
          </a:p>
          <a:p>
            <a:pPr marL="400050" lvl="2" indent="0">
              <a:buNone/>
            </a:pPr>
            <a:endParaRPr lang="en-US" sz="1400" dirty="0" smtClean="0"/>
          </a:p>
          <a:p>
            <a:pPr marL="742950" lvl="2" indent="-342900"/>
            <a:r>
              <a:rPr lang="en-US" sz="1400" dirty="0" smtClean="0">
                <a:solidFill>
                  <a:srgbClr val="33CCFF"/>
                </a:solidFill>
              </a:rPr>
              <a:t>Federal robbery of government property</a:t>
            </a:r>
            <a:r>
              <a:rPr lang="en-US" sz="1400" dirty="0" smtClean="0"/>
              <a:t>.  </a:t>
            </a:r>
            <a:r>
              <a:rPr lang="en-US" sz="1400" i="1" dirty="0" smtClean="0">
                <a:solidFill>
                  <a:schemeClr val="tx2">
                    <a:lumMod val="90000"/>
                  </a:schemeClr>
                </a:solidFill>
              </a:rPr>
              <a:t>United States v. Bell</a:t>
            </a:r>
            <a:r>
              <a:rPr lang="en-US" sz="1400" dirty="0" smtClean="0"/>
              <a:t>, </a:t>
            </a:r>
            <a:r>
              <a:rPr lang="en-US" sz="1400" dirty="0" smtClean="0">
                <a:solidFill>
                  <a:schemeClr val="tx2">
                    <a:lumMod val="90000"/>
                  </a:schemeClr>
                </a:solidFill>
              </a:rPr>
              <a:t>158 F. Supp.3d 906 (N.D. Cal. 2016) </a:t>
            </a:r>
            <a:r>
              <a:rPr lang="en-US" sz="1400" dirty="0" smtClean="0"/>
              <a:t>(“violence” can be accomplished by de </a:t>
            </a:r>
            <a:r>
              <a:rPr lang="en-US" sz="1400" dirty="0" err="1" smtClean="0"/>
              <a:t>minimis</a:t>
            </a:r>
            <a:r>
              <a:rPr lang="en-US" sz="1400" dirty="0" smtClean="0"/>
              <a:t> force). </a:t>
            </a:r>
          </a:p>
          <a:p>
            <a:pPr marL="742950" lvl="2" indent="-342900"/>
            <a:endParaRPr lang="en-US" sz="1400" dirty="0" smtClean="0"/>
          </a:p>
          <a:p>
            <a:pPr marL="742950" lvl="2" indent="-342900"/>
            <a:r>
              <a:rPr lang="en-US" sz="1400" dirty="0" smtClean="0">
                <a:solidFill>
                  <a:srgbClr val="33CCFF"/>
                </a:solidFill>
              </a:rPr>
              <a:t>Virginia robbery. </a:t>
            </a:r>
            <a:r>
              <a:rPr lang="en-US" sz="1400" i="1" dirty="0" smtClean="0">
                <a:solidFill>
                  <a:schemeClr val="tx2">
                    <a:lumMod val="90000"/>
                  </a:schemeClr>
                </a:solidFill>
              </a:rPr>
              <a:t>United States v. Winston</a:t>
            </a:r>
            <a:r>
              <a:rPr lang="en-US" sz="1400" dirty="0" smtClean="0">
                <a:solidFill>
                  <a:schemeClr val="tx2">
                    <a:lumMod val="90000"/>
                  </a:schemeClr>
                </a:solidFill>
              </a:rPr>
              <a:t>, __ F.3d__, 2017 WL 977031 (4</a:t>
            </a:r>
            <a:r>
              <a:rPr lang="en-US" sz="1400" baseline="30000" dirty="0" smtClean="0">
                <a:solidFill>
                  <a:schemeClr val="tx2">
                    <a:lumMod val="90000"/>
                  </a:schemeClr>
                </a:solidFill>
              </a:rPr>
              <a:t>th</a:t>
            </a:r>
            <a:r>
              <a:rPr lang="en-US" sz="1400" dirty="0" smtClean="0">
                <a:solidFill>
                  <a:schemeClr val="tx2">
                    <a:lumMod val="90000"/>
                  </a:schemeClr>
                </a:solidFill>
              </a:rPr>
              <a:t> Cir. 2017) </a:t>
            </a:r>
            <a:r>
              <a:rPr lang="en-US" sz="1400" dirty="0" smtClean="0">
                <a:solidFill>
                  <a:schemeClr val="tx2">
                    <a:lumMod val="90000"/>
                  </a:schemeClr>
                </a:solidFill>
                <a:effectLst/>
              </a:rPr>
              <a:t>(</a:t>
            </a:r>
            <a:r>
              <a:rPr lang="en-US" sz="1400" dirty="0" smtClean="0">
                <a:effectLst/>
              </a:rPr>
              <a:t>“violence” can be accomplished by de </a:t>
            </a:r>
            <a:r>
              <a:rPr lang="en-US" sz="1400" dirty="0" err="1" smtClean="0">
                <a:effectLst/>
              </a:rPr>
              <a:t>minimis</a:t>
            </a:r>
            <a:r>
              <a:rPr lang="en-US" sz="1400" dirty="0" smtClean="0">
                <a:effectLst/>
              </a:rPr>
              <a:t> force – </a:t>
            </a:r>
            <a:r>
              <a:rPr lang="en-US" sz="1400" dirty="0" err="1" smtClean="0">
                <a:effectLst/>
              </a:rPr>
              <a:t>i.e</a:t>
            </a:r>
            <a:r>
              <a:rPr lang="en-US" sz="1400" dirty="0" smtClean="0">
                <a:effectLst/>
              </a:rPr>
              <a:t>, “physical jerking”).</a:t>
            </a:r>
          </a:p>
          <a:p>
            <a:pPr marL="742950" lvl="2" indent="-342900"/>
            <a:endParaRPr lang="en-US" sz="1400" dirty="0" smtClean="0">
              <a:solidFill>
                <a:srgbClr val="33CCFF"/>
              </a:solidFill>
              <a:effectLst/>
            </a:endParaRPr>
          </a:p>
          <a:p>
            <a:pPr marL="742950" lvl="2" indent="-342900"/>
            <a:r>
              <a:rPr lang="en-US" sz="1400" dirty="0" smtClean="0">
                <a:solidFill>
                  <a:srgbClr val="33CCFF"/>
                </a:solidFill>
              </a:rPr>
              <a:t>Missouri second degree robbery.  </a:t>
            </a:r>
            <a:r>
              <a:rPr lang="en-US" sz="1400" i="1" dirty="0" smtClean="0">
                <a:solidFill>
                  <a:schemeClr val="tx2">
                    <a:lumMod val="90000"/>
                  </a:schemeClr>
                </a:solidFill>
              </a:rPr>
              <a:t>United States v. Bell, </a:t>
            </a:r>
            <a:r>
              <a:rPr lang="en-US" sz="1400" dirty="0" smtClean="0">
                <a:solidFill>
                  <a:schemeClr val="tx2">
                    <a:lumMod val="90000"/>
                  </a:schemeClr>
                </a:solidFill>
              </a:rPr>
              <a:t>840 F.3d 963 (8</a:t>
            </a:r>
            <a:r>
              <a:rPr lang="en-US" sz="1400" baseline="30000" dirty="0" smtClean="0">
                <a:solidFill>
                  <a:schemeClr val="tx2">
                    <a:lumMod val="90000"/>
                  </a:schemeClr>
                </a:solidFill>
              </a:rPr>
              <a:t>th</a:t>
            </a:r>
            <a:r>
              <a:rPr lang="en-US" sz="1400" dirty="0" smtClean="0">
                <a:solidFill>
                  <a:schemeClr val="tx2">
                    <a:lumMod val="90000"/>
                  </a:schemeClr>
                </a:solidFill>
              </a:rPr>
              <a:t> Cir. 2016)</a:t>
            </a:r>
            <a:r>
              <a:rPr lang="en-US" sz="1400" dirty="0" smtClean="0"/>
              <a:t>(“force” can be accomplished by any physical contact, even a nudge).</a:t>
            </a:r>
            <a:endParaRPr lang="en-US" sz="1400" dirty="0" smtClean="0">
              <a:solidFill>
                <a:schemeClr val="tx2">
                  <a:lumMod val="90000"/>
                </a:schemeClr>
              </a:solidFill>
            </a:endParaRPr>
          </a:p>
          <a:p>
            <a:pPr marL="742950" lvl="2" indent="-342900"/>
            <a:endParaRPr lang="en-US" sz="1400" dirty="0" smtClean="0">
              <a:solidFill>
                <a:srgbClr val="33CCFF"/>
              </a:solidFill>
            </a:endParaRPr>
          </a:p>
          <a:p>
            <a:pPr marL="742950" lvl="2" indent="-342900"/>
            <a:r>
              <a:rPr lang="en-US" sz="1400" dirty="0" smtClean="0">
                <a:solidFill>
                  <a:srgbClr val="33CCFF"/>
                </a:solidFill>
              </a:rPr>
              <a:t>North Carolina robbery. </a:t>
            </a:r>
            <a:r>
              <a:rPr lang="en-US" sz="1400" i="1" dirty="0" smtClean="0">
                <a:solidFill>
                  <a:schemeClr val="tx2">
                    <a:lumMod val="90000"/>
                  </a:schemeClr>
                </a:solidFill>
              </a:rPr>
              <a:t>United States v. Gardner</a:t>
            </a:r>
            <a:r>
              <a:rPr lang="en-US" sz="1400" dirty="0" smtClean="0">
                <a:solidFill>
                  <a:schemeClr val="tx2">
                    <a:lumMod val="90000"/>
                  </a:schemeClr>
                </a:solidFill>
              </a:rPr>
              <a:t>, 823 F.3d 793 (4</a:t>
            </a:r>
            <a:r>
              <a:rPr lang="en-US" sz="1400" baseline="30000" dirty="0" smtClean="0">
                <a:solidFill>
                  <a:schemeClr val="tx2">
                    <a:lumMod val="90000"/>
                  </a:schemeClr>
                </a:solidFill>
              </a:rPr>
              <a:t>th</a:t>
            </a:r>
            <a:r>
              <a:rPr lang="en-US" sz="1400" dirty="0" smtClean="0">
                <a:solidFill>
                  <a:schemeClr val="tx2">
                    <a:lumMod val="90000"/>
                  </a:schemeClr>
                </a:solidFill>
              </a:rPr>
              <a:t> Cir. 2016) </a:t>
            </a:r>
            <a:r>
              <a:rPr lang="en-US" sz="1400" dirty="0" smtClean="0"/>
              <a:t>(“force” can be accomplished by de </a:t>
            </a:r>
            <a:r>
              <a:rPr lang="en-US" sz="1400" dirty="0" err="1" smtClean="0"/>
              <a:t>minimis</a:t>
            </a:r>
            <a:r>
              <a:rPr lang="en-US" sz="1400" dirty="0" smtClean="0"/>
              <a:t> force, i.e., pushing someone to the ground).</a:t>
            </a:r>
          </a:p>
          <a:p>
            <a:pPr marL="742950" lvl="2" indent="-342900"/>
            <a:endParaRPr lang="en-US" sz="1400" dirty="0" smtClean="0"/>
          </a:p>
          <a:p>
            <a:pPr marL="742950" lvl="2" indent="-342900"/>
            <a:r>
              <a:rPr lang="en-US" sz="1400" dirty="0" smtClean="0">
                <a:solidFill>
                  <a:srgbClr val="33CCFF"/>
                </a:solidFill>
              </a:rPr>
              <a:t>Massachusetts armed robbery</a:t>
            </a:r>
            <a:r>
              <a:rPr lang="en-US" sz="1400" dirty="0" smtClean="0"/>
              <a:t>. </a:t>
            </a:r>
            <a:r>
              <a:rPr lang="en-US" sz="1400" i="1" dirty="0" smtClean="0">
                <a:solidFill>
                  <a:schemeClr val="tx2">
                    <a:lumMod val="90000"/>
                  </a:schemeClr>
                </a:solidFill>
              </a:rPr>
              <a:t>United States v. Parnell</a:t>
            </a:r>
            <a:r>
              <a:rPr lang="en-US" sz="1400" i="1" dirty="0" smtClean="0"/>
              <a:t>, </a:t>
            </a:r>
            <a:r>
              <a:rPr lang="en-US" sz="1400" dirty="0" smtClean="0">
                <a:solidFill>
                  <a:schemeClr val="tx2">
                    <a:lumMod val="90000"/>
                  </a:schemeClr>
                </a:solidFill>
              </a:rPr>
              <a:t>818 F.3d 974 (9</a:t>
            </a:r>
            <a:r>
              <a:rPr lang="en-US" sz="1400" baseline="30000" dirty="0" smtClean="0">
                <a:solidFill>
                  <a:schemeClr val="tx2">
                    <a:lumMod val="90000"/>
                  </a:schemeClr>
                </a:solidFill>
              </a:rPr>
              <a:t>th</a:t>
            </a:r>
            <a:r>
              <a:rPr lang="en-US" sz="1400" dirty="0" smtClean="0">
                <a:solidFill>
                  <a:schemeClr val="tx2">
                    <a:lumMod val="90000"/>
                  </a:schemeClr>
                </a:solidFill>
              </a:rPr>
              <a:t> Cir. 2016)</a:t>
            </a:r>
            <a:r>
              <a:rPr lang="en-US" sz="1400" dirty="0" smtClean="0"/>
              <a:t> (“force and violence” can be accomplished by de </a:t>
            </a:r>
            <a:r>
              <a:rPr lang="en-US" sz="1400" dirty="0" err="1" smtClean="0"/>
              <a:t>minimis</a:t>
            </a:r>
            <a:r>
              <a:rPr lang="en-US" sz="1400" dirty="0" smtClean="0"/>
              <a:t> force); </a:t>
            </a:r>
            <a:r>
              <a:rPr lang="en-US" sz="1400" i="1" dirty="0" smtClean="0">
                <a:solidFill>
                  <a:schemeClr val="tx2">
                    <a:lumMod val="90000"/>
                  </a:schemeClr>
                </a:solidFill>
              </a:rPr>
              <a:t>United States v. </a:t>
            </a:r>
            <a:r>
              <a:rPr lang="en-US" sz="1400" i="1" dirty="0" err="1" smtClean="0">
                <a:solidFill>
                  <a:schemeClr val="tx2">
                    <a:lumMod val="90000"/>
                  </a:schemeClr>
                </a:solidFill>
              </a:rPr>
              <a:t>Lattanzio</a:t>
            </a:r>
            <a:r>
              <a:rPr lang="en-US" sz="1400" dirty="0" smtClean="0">
                <a:solidFill>
                  <a:schemeClr val="tx2">
                    <a:lumMod val="90000"/>
                  </a:schemeClr>
                </a:solidFill>
              </a:rPr>
              <a:t>, __ F.Supp.3d__, 2017 WL 519241 (D. Mass. 2017). </a:t>
            </a:r>
          </a:p>
          <a:p>
            <a:pPr marL="742950" lvl="2" indent="-342900"/>
            <a:endParaRPr lang="en-US" sz="1400" dirty="0" smtClean="0"/>
          </a:p>
          <a:p>
            <a:pPr marL="742950" lvl="2" indent="-342900"/>
            <a:r>
              <a:rPr lang="en-US" sz="1400" dirty="0" smtClean="0">
                <a:solidFill>
                  <a:srgbClr val="33CCFF"/>
                </a:solidFill>
              </a:rPr>
              <a:t>Puerto Rico robbery. </a:t>
            </a:r>
            <a:r>
              <a:rPr lang="en-US" sz="1400" i="1" dirty="0" smtClean="0">
                <a:solidFill>
                  <a:schemeClr val="tx2">
                    <a:lumMod val="90000"/>
                  </a:schemeClr>
                </a:solidFill>
              </a:rPr>
              <a:t>United States v. Castro-Vasquez</a:t>
            </a:r>
            <a:r>
              <a:rPr lang="en-US" sz="1400" dirty="0" smtClean="0"/>
              <a:t>, </a:t>
            </a:r>
            <a:r>
              <a:rPr lang="en-US" sz="1400" dirty="0" smtClean="0">
                <a:solidFill>
                  <a:schemeClr val="tx2">
                    <a:lumMod val="90000"/>
                  </a:schemeClr>
                </a:solidFill>
              </a:rPr>
              <a:t>802 F.3d 28 (1</a:t>
            </a:r>
            <a:r>
              <a:rPr lang="en-US" sz="1400" baseline="30000" dirty="0" smtClean="0">
                <a:solidFill>
                  <a:schemeClr val="tx2">
                    <a:lumMod val="90000"/>
                  </a:schemeClr>
                </a:solidFill>
              </a:rPr>
              <a:t>st</a:t>
            </a:r>
            <a:r>
              <a:rPr lang="en-US" sz="1400" dirty="0" smtClean="0">
                <a:solidFill>
                  <a:schemeClr val="tx2">
                    <a:lumMod val="90000"/>
                  </a:schemeClr>
                </a:solidFill>
              </a:rPr>
              <a:t> Cir. 2015)</a:t>
            </a:r>
            <a:r>
              <a:rPr lang="en-US" sz="1400" dirty="0" smtClean="0"/>
              <a:t> (“violence or intimidation” can be accomplished by “slightest use of force”).</a:t>
            </a:r>
          </a:p>
          <a:p>
            <a:pPr marL="742950" lvl="2" indent="-342900"/>
            <a:endParaRPr lang="en-US" sz="1400" dirty="0" smtClean="0"/>
          </a:p>
          <a:p>
            <a:pPr marL="857250" lvl="3" indent="0">
              <a:buNone/>
            </a:pPr>
            <a:endParaRPr lang="en-US" sz="1400" dirty="0"/>
          </a:p>
          <a:p>
            <a:pPr marL="857250" lvl="3" indent="0">
              <a:buNone/>
            </a:pPr>
            <a:endParaRPr lang="en-US" sz="1400" dirty="0" smtClean="0"/>
          </a:p>
          <a:p>
            <a:pPr marL="857250" lvl="3" indent="0">
              <a:buNone/>
            </a:pPr>
            <a:endParaRPr lang="en-US" sz="1200" dirty="0" smtClean="0"/>
          </a:p>
          <a:p>
            <a:pPr marL="742950" lvl="2" indent="-342900"/>
            <a:endParaRPr lang="en-US" sz="1200" dirty="0" smtClean="0"/>
          </a:p>
          <a:p>
            <a:pPr marL="400050" lvl="2" indent="0">
              <a:buNone/>
            </a:pPr>
            <a:r>
              <a:rPr lang="en-US" sz="1200" dirty="0" smtClean="0"/>
              <a:t> </a:t>
            </a:r>
            <a:endParaRPr lang="en-US" sz="1200" dirty="0"/>
          </a:p>
        </p:txBody>
      </p:sp>
    </p:spTree>
    <p:extLst>
      <p:ext uri="{BB962C8B-B14F-4D97-AF65-F5344CB8AC3E}">
        <p14:creationId xmlns:p14="http://schemas.microsoft.com/office/powerpoint/2010/main" val="428149777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28675"/>
          </a:xfrm>
        </p:spPr>
        <p:txBody>
          <a:bodyPr/>
          <a:lstStyle/>
          <a:p>
            <a:r>
              <a:rPr lang="en-US" sz="2400" dirty="0">
                <a:solidFill>
                  <a:schemeClr val="tx2">
                    <a:lumMod val="75000"/>
                  </a:schemeClr>
                </a:solidFill>
              </a:rPr>
              <a:t>Issue 1: “Violent Force” Requirement </a:t>
            </a:r>
          </a:p>
        </p:txBody>
      </p:sp>
      <p:sp>
        <p:nvSpPr>
          <p:cNvPr id="3" name="Content Placeholder 2"/>
          <p:cNvSpPr>
            <a:spLocks noGrp="1"/>
          </p:cNvSpPr>
          <p:nvPr>
            <p:ph idx="1"/>
          </p:nvPr>
        </p:nvSpPr>
        <p:spPr>
          <a:xfrm>
            <a:off x="228600" y="609600"/>
            <a:ext cx="8229600" cy="4911726"/>
          </a:xfrm>
        </p:spPr>
        <p:txBody>
          <a:bodyPr/>
          <a:lstStyle/>
          <a:p>
            <a:pPr marL="400050" lvl="2" indent="0">
              <a:buNone/>
            </a:pPr>
            <a:r>
              <a:rPr lang="en-US" sz="1400" dirty="0" smtClean="0">
                <a:solidFill>
                  <a:schemeClr val="accent2">
                    <a:lumMod val="60000"/>
                    <a:lumOff val="40000"/>
                  </a:schemeClr>
                </a:solidFill>
              </a:rPr>
              <a:t>Don’t be deceived by labels: </a:t>
            </a:r>
            <a:r>
              <a:rPr lang="en-US" sz="1400" dirty="0" smtClean="0"/>
              <a:t>Sometimes offense will have element labeled </a:t>
            </a:r>
            <a:r>
              <a:rPr lang="en-US" sz="1400" dirty="0" smtClean="0">
                <a:solidFill>
                  <a:srgbClr val="33CCFF"/>
                </a:solidFill>
              </a:rPr>
              <a:t>“force or violence,” </a:t>
            </a:r>
            <a:r>
              <a:rPr lang="en-US" sz="1400" dirty="0" smtClean="0"/>
              <a:t>but that does not mean it has element of ACCA “violent force.” </a:t>
            </a:r>
          </a:p>
          <a:p>
            <a:pPr marL="400050" lvl="2" indent="0">
              <a:buNone/>
            </a:pPr>
            <a:r>
              <a:rPr lang="en-US" sz="1400" dirty="0" smtClean="0"/>
              <a:t>Examples: </a:t>
            </a:r>
            <a:endParaRPr lang="en-US" sz="1350" dirty="0" smtClean="0"/>
          </a:p>
          <a:p>
            <a:pPr marL="742950" lvl="2" indent="-342900"/>
            <a:r>
              <a:rPr lang="en-US" sz="1250" dirty="0" smtClean="0">
                <a:solidFill>
                  <a:srgbClr val="33CCFF"/>
                </a:solidFill>
              </a:rPr>
              <a:t>Arkansas robbery.  </a:t>
            </a:r>
            <a:r>
              <a:rPr lang="en-US" sz="1250" i="1" dirty="0" smtClean="0">
                <a:solidFill>
                  <a:srgbClr val="FFFF99"/>
                </a:solidFill>
              </a:rPr>
              <a:t>United States v. Eason</a:t>
            </a:r>
            <a:r>
              <a:rPr lang="en-US" sz="1250" dirty="0" smtClean="0">
                <a:solidFill>
                  <a:srgbClr val="FFFF99"/>
                </a:solidFill>
              </a:rPr>
              <a:t>, 829 F.3d </a:t>
            </a:r>
            <a:r>
              <a:rPr lang="en-US" sz="1250" dirty="0" smtClean="0">
                <a:solidFill>
                  <a:schemeClr val="tx2">
                    <a:lumMod val="90000"/>
                  </a:schemeClr>
                </a:solidFill>
              </a:rPr>
              <a:t>963 (8</a:t>
            </a:r>
            <a:r>
              <a:rPr lang="en-US" sz="1250" baseline="30000" dirty="0" smtClean="0">
                <a:solidFill>
                  <a:schemeClr val="tx2">
                    <a:lumMod val="90000"/>
                  </a:schemeClr>
                </a:solidFill>
              </a:rPr>
              <a:t>th</a:t>
            </a:r>
            <a:r>
              <a:rPr lang="en-US" sz="1250" dirty="0" smtClean="0">
                <a:solidFill>
                  <a:schemeClr val="tx2">
                    <a:lumMod val="90000"/>
                  </a:schemeClr>
                </a:solidFill>
              </a:rPr>
              <a:t> Cir. 2016) </a:t>
            </a:r>
            <a:r>
              <a:rPr lang="en-US" sz="1250" dirty="0" smtClean="0"/>
              <a:t>(court could not conclude that degree of physical force required under offense requires violent force).</a:t>
            </a:r>
          </a:p>
          <a:p>
            <a:pPr marL="742950" lvl="2" indent="-342900"/>
            <a:endParaRPr lang="en-US" sz="1250" dirty="0"/>
          </a:p>
          <a:p>
            <a:pPr marL="742950" lvl="2" indent="-342900"/>
            <a:r>
              <a:rPr lang="en-US" sz="1250" dirty="0" smtClean="0">
                <a:solidFill>
                  <a:srgbClr val="33CCFF"/>
                </a:solidFill>
              </a:rPr>
              <a:t>Maine robbery.  </a:t>
            </a:r>
            <a:r>
              <a:rPr lang="en-US" sz="1250" i="1" dirty="0" smtClean="0">
                <a:solidFill>
                  <a:schemeClr val="tx2">
                    <a:lumMod val="90000"/>
                  </a:schemeClr>
                </a:solidFill>
              </a:rPr>
              <a:t>United States v. </a:t>
            </a:r>
            <a:r>
              <a:rPr lang="en-US" sz="1250" i="1" dirty="0" err="1" smtClean="0">
                <a:solidFill>
                  <a:schemeClr val="tx2">
                    <a:lumMod val="90000"/>
                  </a:schemeClr>
                </a:solidFill>
              </a:rPr>
              <a:t>Mulkern</a:t>
            </a:r>
            <a:r>
              <a:rPr lang="en-US" sz="1250" dirty="0" smtClean="0">
                <a:solidFill>
                  <a:schemeClr val="tx2">
                    <a:lumMod val="90000"/>
                  </a:schemeClr>
                </a:solidFill>
              </a:rPr>
              <a:t>, __ F.3d__, 2017 WL 1363791 (1</a:t>
            </a:r>
            <a:r>
              <a:rPr lang="en-US" sz="1250" baseline="30000" dirty="0" smtClean="0">
                <a:solidFill>
                  <a:schemeClr val="tx2">
                    <a:lumMod val="90000"/>
                  </a:schemeClr>
                </a:solidFill>
              </a:rPr>
              <a:t>st</a:t>
            </a:r>
            <a:r>
              <a:rPr lang="en-US" sz="1250" dirty="0" smtClean="0">
                <a:solidFill>
                  <a:schemeClr val="tx2">
                    <a:lumMod val="90000"/>
                  </a:schemeClr>
                </a:solidFill>
              </a:rPr>
              <a:t> Cir. 2017) </a:t>
            </a:r>
            <a:r>
              <a:rPr lang="en-US" sz="1250" dirty="0" smtClean="0"/>
              <a:t>(“any physical force suffices to satisfy physical force element”).</a:t>
            </a:r>
          </a:p>
          <a:p>
            <a:pPr marL="742950" lvl="2" indent="-342900"/>
            <a:endParaRPr lang="en-US" sz="1250" dirty="0"/>
          </a:p>
          <a:p>
            <a:pPr marL="742950" lvl="2" indent="-342900"/>
            <a:r>
              <a:rPr lang="en-US" sz="1250" dirty="0" smtClean="0">
                <a:solidFill>
                  <a:srgbClr val="33CCFF"/>
                </a:solidFill>
              </a:rPr>
              <a:t>Kansas robbery.  </a:t>
            </a:r>
            <a:r>
              <a:rPr lang="en-US" sz="1250" i="1" dirty="0" smtClean="0">
                <a:solidFill>
                  <a:schemeClr val="tx2">
                    <a:lumMod val="90000"/>
                  </a:schemeClr>
                </a:solidFill>
              </a:rPr>
              <a:t>United States v. Nicholas</a:t>
            </a:r>
            <a:r>
              <a:rPr lang="en-US" sz="1250" dirty="0" smtClean="0">
                <a:solidFill>
                  <a:schemeClr val="tx2">
                    <a:lumMod val="90000"/>
                  </a:schemeClr>
                </a:solidFill>
              </a:rPr>
              <a:t>, __ Fed. </a:t>
            </a:r>
            <a:r>
              <a:rPr lang="en-US" sz="1250" dirty="0" err="1" smtClean="0">
                <a:solidFill>
                  <a:schemeClr val="tx2">
                    <a:lumMod val="90000"/>
                  </a:schemeClr>
                </a:solidFill>
              </a:rPr>
              <a:t>Appx</a:t>
            </a:r>
            <a:r>
              <a:rPr lang="en-US" sz="1250" dirty="0" smtClean="0">
                <a:solidFill>
                  <a:schemeClr val="tx2">
                    <a:lumMod val="90000"/>
                  </a:schemeClr>
                </a:solidFill>
              </a:rPr>
              <a:t>.__, 2017 WL 1429788 (10</a:t>
            </a:r>
            <a:r>
              <a:rPr lang="en-US" sz="1250" baseline="30000" dirty="0" smtClean="0">
                <a:solidFill>
                  <a:schemeClr val="tx2">
                    <a:lumMod val="90000"/>
                  </a:schemeClr>
                </a:solidFill>
              </a:rPr>
              <a:t>th</a:t>
            </a:r>
            <a:r>
              <a:rPr lang="en-US" sz="1250" dirty="0" smtClean="0">
                <a:solidFill>
                  <a:schemeClr val="tx2">
                    <a:lumMod val="90000"/>
                  </a:schemeClr>
                </a:solidFill>
              </a:rPr>
              <a:t> Cir. 2017)</a:t>
            </a:r>
            <a:r>
              <a:rPr lang="en-US" sz="1250" dirty="0" smtClean="0"/>
              <a:t> (“violence” element of robbery includes purse snatching).</a:t>
            </a:r>
            <a:endParaRPr lang="en-US" sz="1250" dirty="0" smtClean="0">
              <a:solidFill>
                <a:schemeClr val="tx2">
                  <a:lumMod val="90000"/>
                </a:schemeClr>
              </a:solidFill>
            </a:endParaRPr>
          </a:p>
          <a:p>
            <a:pPr marL="742950" lvl="2" indent="-342900"/>
            <a:endParaRPr lang="en-US" sz="1250" dirty="0"/>
          </a:p>
          <a:p>
            <a:pPr marL="742950" lvl="2" indent="-342900"/>
            <a:r>
              <a:rPr lang="en-US" sz="1250" dirty="0" smtClean="0">
                <a:solidFill>
                  <a:srgbClr val="33CCFF"/>
                </a:solidFill>
              </a:rPr>
              <a:t>Wisconsin/Oregon//New York/Nevada/Penn. </a:t>
            </a:r>
            <a:r>
              <a:rPr lang="en-US" sz="1250" dirty="0">
                <a:solidFill>
                  <a:srgbClr val="33CCFF"/>
                </a:solidFill>
              </a:rPr>
              <a:t>robberies.</a:t>
            </a:r>
            <a:r>
              <a:rPr lang="en-US" sz="1250" dirty="0"/>
              <a:t>  </a:t>
            </a:r>
            <a:r>
              <a:rPr lang="en-US" sz="1250" i="1" dirty="0">
                <a:solidFill>
                  <a:schemeClr val="tx2">
                    <a:lumMod val="90000"/>
                  </a:schemeClr>
                </a:solidFill>
              </a:rPr>
              <a:t>United States v. Robinson</a:t>
            </a:r>
            <a:r>
              <a:rPr lang="en-US" sz="1250" dirty="0">
                <a:solidFill>
                  <a:schemeClr val="tx2">
                    <a:lumMod val="90000"/>
                  </a:schemeClr>
                </a:solidFill>
              </a:rPr>
              <a:t>,</a:t>
            </a:r>
            <a:r>
              <a:rPr lang="en-US" sz="1250" dirty="0"/>
              <a:t> </a:t>
            </a:r>
            <a:r>
              <a:rPr lang="en-US" sz="1250" dirty="0">
                <a:solidFill>
                  <a:schemeClr val="tx2">
                    <a:lumMod val="90000"/>
                  </a:schemeClr>
                </a:solidFill>
              </a:rPr>
              <a:t>Case No. 16-C-156 (D. </a:t>
            </a:r>
            <a:r>
              <a:rPr lang="en-US" sz="1250" dirty="0" err="1">
                <a:solidFill>
                  <a:schemeClr val="tx2">
                    <a:lumMod val="90000"/>
                  </a:schemeClr>
                </a:solidFill>
              </a:rPr>
              <a:t>Wisc</a:t>
            </a:r>
            <a:r>
              <a:rPr lang="en-US" sz="1250" dirty="0">
                <a:solidFill>
                  <a:schemeClr val="tx2">
                    <a:lumMod val="90000"/>
                  </a:schemeClr>
                </a:solidFill>
              </a:rPr>
              <a:t>. May 24, 2016)</a:t>
            </a:r>
            <a:r>
              <a:rPr lang="en-US" sz="1250" dirty="0"/>
              <a:t>; </a:t>
            </a:r>
            <a:r>
              <a:rPr lang="en-US" sz="1250" i="1" dirty="0">
                <a:solidFill>
                  <a:schemeClr val="tx2">
                    <a:lumMod val="90000"/>
                  </a:schemeClr>
                </a:solidFill>
              </a:rPr>
              <a:t>United States v. Dunlap</a:t>
            </a:r>
            <a:r>
              <a:rPr lang="en-US" sz="1250" dirty="0" smtClean="0"/>
              <a:t>, </a:t>
            </a:r>
            <a:r>
              <a:rPr lang="en-US" sz="1250" dirty="0" smtClean="0">
                <a:solidFill>
                  <a:schemeClr val="tx2">
                    <a:lumMod val="90000"/>
                  </a:schemeClr>
                </a:solidFill>
              </a:rPr>
              <a:t>162 F. Supp.3d 1106  </a:t>
            </a:r>
            <a:r>
              <a:rPr lang="en-US" sz="1250" dirty="0">
                <a:solidFill>
                  <a:schemeClr val="tx2">
                    <a:lumMod val="90000"/>
                  </a:schemeClr>
                </a:solidFill>
              </a:rPr>
              <a:t>(D. Ore. 2016</a:t>
            </a:r>
            <a:r>
              <a:rPr lang="en-US" sz="1250" dirty="0" smtClean="0">
                <a:solidFill>
                  <a:schemeClr val="tx2">
                    <a:lumMod val="90000"/>
                  </a:schemeClr>
                </a:solidFill>
              </a:rPr>
              <a:t>); </a:t>
            </a:r>
            <a:r>
              <a:rPr lang="en-US" sz="1250" i="1" dirty="0" smtClean="0">
                <a:solidFill>
                  <a:schemeClr val="tx2">
                    <a:lumMod val="90000"/>
                  </a:schemeClr>
                </a:solidFill>
              </a:rPr>
              <a:t>United States v. Batista</a:t>
            </a:r>
            <a:r>
              <a:rPr lang="en-US" sz="1250" dirty="0" smtClean="0">
                <a:solidFill>
                  <a:schemeClr val="tx2">
                    <a:lumMod val="90000"/>
                  </a:schemeClr>
                </a:solidFill>
              </a:rPr>
              <a:t>, 2017 WL 2105692 (W. D. Va. May 11, 2017); </a:t>
            </a:r>
            <a:r>
              <a:rPr lang="en-US" sz="1250" i="1" dirty="0" smtClean="0">
                <a:solidFill>
                  <a:srgbClr val="FFFF99"/>
                </a:solidFill>
              </a:rPr>
              <a:t>United </a:t>
            </a:r>
            <a:r>
              <a:rPr lang="en-US" sz="1250" i="1" dirty="0">
                <a:solidFill>
                  <a:srgbClr val="FFFF99"/>
                </a:solidFill>
              </a:rPr>
              <a:t>States v. </a:t>
            </a:r>
            <a:r>
              <a:rPr lang="en-US" sz="1250" i="1" dirty="0" smtClean="0">
                <a:solidFill>
                  <a:srgbClr val="FFFF99"/>
                </a:solidFill>
              </a:rPr>
              <a:t>Johnson</a:t>
            </a:r>
            <a:r>
              <a:rPr lang="en-US" sz="1250" dirty="0" smtClean="0">
                <a:solidFill>
                  <a:schemeClr val="tx2">
                    <a:lumMod val="90000"/>
                  </a:schemeClr>
                </a:solidFill>
              </a:rPr>
              <a:t>,  __ F. Supp.3d __, 2016 </a:t>
            </a:r>
            <a:r>
              <a:rPr lang="en-US" sz="1250" dirty="0">
                <a:solidFill>
                  <a:schemeClr val="tx2">
                    <a:lumMod val="90000"/>
                  </a:schemeClr>
                </a:solidFill>
              </a:rPr>
              <a:t>WL 6684211 (E.D.N.Y. Nov. 12, 2016</a:t>
            </a:r>
            <a:r>
              <a:rPr lang="en-US" sz="1250" dirty="0" smtClean="0">
                <a:solidFill>
                  <a:schemeClr val="tx2">
                    <a:lumMod val="90000"/>
                  </a:schemeClr>
                </a:solidFill>
              </a:rPr>
              <a:t>); </a:t>
            </a:r>
            <a:r>
              <a:rPr lang="en-US" sz="1250" i="1" dirty="0" smtClean="0">
                <a:solidFill>
                  <a:schemeClr val="tx2">
                    <a:lumMod val="90000"/>
                  </a:schemeClr>
                </a:solidFill>
              </a:rPr>
              <a:t>United States v. Avery</a:t>
            </a:r>
            <a:r>
              <a:rPr lang="en-US" sz="1250" dirty="0" smtClean="0">
                <a:solidFill>
                  <a:schemeClr val="tx2">
                    <a:lumMod val="90000"/>
                  </a:schemeClr>
                </a:solidFill>
              </a:rPr>
              <a:t>, 2017 WL 29667 (D. Nev. Jan. 3, 2017); </a:t>
            </a:r>
            <a:r>
              <a:rPr lang="en-US" sz="1250" i="1" dirty="0" smtClean="0">
                <a:solidFill>
                  <a:schemeClr val="tx2">
                    <a:lumMod val="90000"/>
                  </a:schemeClr>
                </a:solidFill>
              </a:rPr>
              <a:t>Thrower  v. United States</a:t>
            </a:r>
            <a:r>
              <a:rPr lang="en-US" sz="1250" dirty="0" smtClean="0">
                <a:solidFill>
                  <a:schemeClr val="tx2">
                    <a:lumMod val="90000"/>
                  </a:schemeClr>
                </a:solidFill>
              </a:rPr>
              <a:t>, __ F. Supp.3d__, 2017 WL 1102871 (E.D.N.Y. 2017); </a:t>
            </a:r>
            <a:r>
              <a:rPr lang="en-US" sz="1250" i="1" dirty="0" smtClean="0">
                <a:solidFill>
                  <a:schemeClr val="tx2">
                    <a:lumMod val="90000"/>
                  </a:schemeClr>
                </a:solidFill>
              </a:rPr>
              <a:t>United States v. Singleton, </a:t>
            </a:r>
            <a:r>
              <a:rPr lang="en-US" sz="1250" dirty="0" smtClean="0">
                <a:solidFill>
                  <a:schemeClr val="tx2">
                    <a:lumMod val="90000"/>
                  </a:schemeClr>
                </a:solidFill>
              </a:rPr>
              <a:t>2017 WL 1508955 (E. D. Pa. April 26, 2017).  </a:t>
            </a:r>
            <a:endParaRPr lang="en-US" sz="1250" dirty="0">
              <a:solidFill>
                <a:schemeClr val="tx2">
                  <a:lumMod val="90000"/>
                </a:schemeClr>
              </a:solidFill>
            </a:endParaRPr>
          </a:p>
          <a:p>
            <a:pPr marL="400050" lvl="2" indent="0">
              <a:buNone/>
            </a:pPr>
            <a:endParaRPr lang="en-US" sz="1250" dirty="0" smtClean="0"/>
          </a:p>
          <a:p>
            <a:pPr marL="742950" lvl="2" indent="-342900"/>
            <a:r>
              <a:rPr lang="en-US" sz="1250" dirty="0">
                <a:solidFill>
                  <a:srgbClr val="00B0F0"/>
                </a:solidFill>
              </a:rPr>
              <a:t>Maryland robbery</a:t>
            </a:r>
            <a:r>
              <a:rPr lang="en-US" sz="1250" dirty="0">
                <a:solidFill>
                  <a:srgbClr val="33CCFF"/>
                </a:solidFill>
              </a:rPr>
              <a:t>. </a:t>
            </a:r>
            <a:r>
              <a:rPr lang="en-US" sz="1250" i="1" dirty="0">
                <a:solidFill>
                  <a:srgbClr val="FFFF99"/>
                </a:solidFill>
              </a:rPr>
              <a:t>United States v. Martin</a:t>
            </a:r>
            <a:r>
              <a:rPr lang="en-US" sz="1250" dirty="0">
                <a:solidFill>
                  <a:srgbClr val="FFFF99"/>
                </a:solidFill>
              </a:rPr>
              <a:t>, </a:t>
            </a:r>
            <a:r>
              <a:rPr lang="en-US" sz="1250" dirty="0">
                <a:solidFill>
                  <a:schemeClr val="tx2">
                    <a:lumMod val="90000"/>
                  </a:schemeClr>
                </a:solidFill>
              </a:rPr>
              <a:t>Case No. 14-4779 (4</a:t>
            </a:r>
            <a:r>
              <a:rPr lang="en-US" sz="1250" baseline="30000" dirty="0">
                <a:solidFill>
                  <a:schemeClr val="tx2">
                    <a:lumMod val="90000"/>
                  </a:schemeClr>
                </a:solidFill>
              </a:rPr>
              <a:t>th</a:t>
            </a:r>
            <a:r>
              <a:rPr lang="en-US" sz="1250" dirty="0">
                <a:solidFill>
                  <a:schemeClr val="tx2">
                    <a:lumMod val="90000"/>
                  </a:schemeClr>
                </a:solidFill>
              </a:rPr>
              <a:t> Cir. Sept. 16, 2016) </a:t>
            </a:r>
            <a:r>
              <a:rPr lang="en-US" sz="1250" dirty="0"/>
              <a:t>(upon </a:t>
            </a:r>
            <a:r>
              <a:rPr lang="en-US" sz="1250" dirty="0" err="1"/>
              <a:t>gov’t.’s</a:t>
            </a:r>
            <a:r>
              <a:rPr lang="en-US" sz="1250" dirty="0"/>
              <a:t> concession, court found it is not a “violent felony” but no reasoning </a:t>
            </a:r>
            <a:r>
              <a:rPr lang="en-US" sz="1250" dirty="0" smtClean="0"/>
              <a:t>given); </a:t>
            </a:r>
            <a:r>
              <a:rPr lang="en-US" sz="1250" i="1" dirty="0" smtClean="0">
                <a:solidFill>
                  <a:schemeClr val="tx2">
                    <a:lumMod val="90000"/>
                  </a:schemeClr>
                </a:solidFill>
              </a:rPr>
              <a:t>United States v. Wilson</a:t>
            </a:r>
            <a:r>
              <a:rPr lang="en-US" sz="1250" dirty="0" smtClean="0">
                <a:solidFill>
                  <a:schemeClr val="tx2">
                    <a:lumMod val="90000"/>
                  </a:schemeClr>
                </a:solidFill>
              </a:rPr>
              <a:t>, __ F. Supp.3d__, 2017 WL 1383644 (D.D.C. 2017).</a:t>
            </a:r>
            <a:endParaRPr lang="en-US" sz="1250" i="1" dirty="0" smtClean="0">
              <a:solidFill>
                <a:schemeClr val="tx2">
                  <a:lumMod val="90000"/>
                </a:schemeClr>
              </a:solidFill>
            </a:endParaRPr>
          </a:p>
          <a:p>
            <a:pPr marL="742950" lvl="2" indent="-342900"/>
            <a:endParaRPr lang="en-US" sz="1250" b="1" u="sng" dirty="0"/>
          </a:p>
          <a:p>
            <a:pPr marL="742950" lvl="2" indent="-342900"/>
            <a:r>
              <a:rPr lang="en-US" sz="1250" dirty="0">
                <a:solidFill>
                  <a:srgbClr val="33CCFF"/>
                </a:solidFill>
              </a:rPr>
              <a:t>D.C. robbery. </a:t>
            </a:r>
            <a:r>
              <a:rPr lang="en-US" sz="1250" i="1" dirty="0">
                <a:solidFill>
                  <a:schemeClr val="tx2">
                    <a:lumMod val="90000"/>
                  </a:schemeClr>
                </a:solidFill>
              </a:rPr>
              <a:t>In re Sealed Case</a:t>
            </a:r>
            <a:r>
              <a:rPr lang="en-US" sz="1250" dirty="0"/>
              <a:t>, </a:t>
            </a:r>
            <a:r>
              <a:rPr lang="en-US" sz="1250" dirty="0">
                <a:solidFill>
                  <a:srgbClr val="FFFF99"/>
                </a:solidFill>
              </a:rPr>
              <a:t>548 F.3d 1085 (D.C. 2008</a:t>
            </a:r>
            <a:r>
              <a:rPr lang="en-US" sz="1250" dirty="0"/>
              <a:t>) (“force or violence” defined by statute to include purse-snatching offenses: “sudden or stealthy seizure or snatching</a:t>
            </a:r>
            <a:r>
              <a:rPr lang="en-US" sz="1250" dirty="0" smtClean="0"/>
              <a:t>”).</a:t>
            </a:r>
          </a:p>
          <a:p>
            <a:pPr marL="742950" lvl="2" indent="-342900"/>
            <a:endParaRPr lang="en-US" sz="1250" dirty="0"/>
          </a:p>
          <a:p>
            <a:pPr marL="1200150" lvl="3" indent="-342900"/>
            <a:r>
              <a:rPr lang="en-US" sz="1250" dirty="0"/>
              <a:t>Note: same argument excludes similar offenses, such as “larceny from the person” or “pickpocketing”</a:t>
            </a:r>
          </a:p>
          <a:p>
            <a:pPr marL="857250" lvl="3" indent="0">
              <a:buNone/>
            </a:pPr>
            <a:endParaRPr lang="en-US" sz="1200" dirty="0"/>
          </a:p>
          <a:p>
            <a:pPr marL="857250" lvl="3" indent="0">
              <a:buNone/>
            </a:pPr>
            <a:endParaRPr lang="en-US" sz="1200" dirty="0" smtClean="0"/>
          </a:p>
          <a:p>
            <a:pPr marL="857250" lvl="3" indent="0">
              <a:buNone/>
            </a:pPr>
            <a:endParaRPr lang="en-US" sz="1200" dirty="0" smtClean="0"/>
          </a:p>
          <a:p>
            <a:pPr marL="742950" lvl="2" indent="-342900"/>
            <a:endParaRPr lang="en-US" sz="1200" dirty="0" smtClean="0"/>
          </a:p>
          <a:p>
            <a:pPr marL="400050" lvl="2" indent="0">
              <a:buNone/>
            </a:pPr>
            <a:r>
              <a:rPr lang="en-US" sz="1200" dirty="0" smtClean="0"/>
              <a:t> </a:t>
            </a:r>
            <a:endParaRPr lang="en-US" sz="1200" dirty="0"/>
          </a:p>
        </p:txBody>
      </p:sp>
    </p:spTree>
    <p:extLst>
      <p:ext uri="{BB962C8B-B14F-4D97-AF65-F5344CB8AC3E}">
        <p14:creationId xmlns:p14="http://schemas.microsoft.com/office/powerpoint/2010/main" val="309334246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523875"/>
          </a:xfrm>
        </p:spPr>
        <p:txBody>
          <a:bodyPr/>
          <a:lstStyle/>
          <a:p>
            <a:r>
              <a:rPr lang="en-US" sz="2400" dirty="0" smtClean="0">
                <a:solidFill>
                  <a:schemeClr val="tx2">
                    <a:lumMod val="75000"/>
                  </a:schemeClr>
                </a:solidFill>
              </a:rPr>
              <a:t>Issue 1: “Violent Force” Requirement  </a:t>
            </a:r>
            <a:endParaRPr lang="en-US" sz="2400" dirty="0">
              <a:solidFill>
                <a:schemeClr val="tx2">
                  <a:lumMod val="75000"/>
                </a:schemeClr>
              </a:solidFill>
            </a:endParaRPr>
          </a:p>
        </p:txBody>
      </p:sp>
      <p:sp>
        <p:nvSpPr>
          <p:cNvPr id="3" name="Content Placeholder 2"/>
          <p:cNvSpPr>
            <a:spLocks noGrp="1"/>
          </p:cNvSpPr>
          <p:nvPr>
            <p:ph idx="1"/>
          </p:nvPr>
        </p:nvSpPr>
        <p:spPr>
          <a:xfrm>
            <a:off x="228600" y="533400"/>
            <a:ext cx="8229600" cy="4987925"/>
          </a:xfrm>
        </p:spPr>
        <p:txBody>
          <a:bodyPr/>
          <a:lstStyle/>
          <a:p>
            <a:pPr marL="400050" lvl="2" indent="0">
              <a:buNone/>
            </a:pPr>
            <a:r>
              <a:rPr lang="pt-BR" sz="1200" dirty="0" smtClean="0">
                <a:effectLst/>
              </a:rPr>
              <a:t>Kidnapping / False Imprisonment/Hostage Taking:  “physical restraint,” detention,” “holding,” “mental restraint” does not automatically equal “physical force.”</a:t>
            </a:r>
          </a:p>
          <a:p>
            <a:pPr marL="400050" lvl="2" indent="0">
              <a:buNone/>
            </a:pPr>
            <a:endParaRPr lang="pt-BR" sz="1800" dirty="0">
              <a:effectLst/>
            </a:endParaRPr>
          </a:p>
          <a:p>
            <a:pPr marL="685800" lvl="2" indent="-285750"/>
            <a:r>
              <a:rPr lang="pt-BR" sz="1050" i="1" dirty="0" smtClean="0">
                <a:effectLst/>
              </a:rPr>
              <a:t>Delgado-Hernandez </a:t>
            </a:r>
            <a:r>
              <a:rPr lang="pt-BR" sz="1050" i="1" dirty="0">
                <a:effectLst/>
              </a:rPr>
              <a:t>v. </a:t>
            </a:r>
            <a:r>
              <a:rPr lang="pt-BR" sz="1050" i="1" dirty="0" smtClean="0">
                <a:effectLst/>
              </a:rPr>
              <a:t>Holder</a:t>
            </a:r>
            <a:r>
              <a:rPr lang="pt-BR" sz="1050" dirty="0" smtClean="0">
                <a:effectLst/>
              </a:rPr>
              <a:t>, 697 </a:t>
            </a:r>
            <a:r>
              <a:rPr lang="pt-BR" sz="1050" dirty="0">
                <a:effectLst/>
              </a:rPr>
              <a:t>F.3d </a:t>
            </a:r>
            <a:r>
              <a:rPr lang="pt-BR" sz="1050" dirty="0" smtClean="0">
                <a:effectLst/>
              </a:rPr>
              <a:t>1125 (9th 2012) </a:t>
            </a:r>
            <a:r>
              <a:rPr lang="pt-BR" sz="1050" dirty="0">
                <a:solidFill>
                  <a:schemeClr val="accent2">
                    <a:lumMod val="60000"/>
                    <a:lumOff val="40000"/>
                  </a:schemeClr>
                </a:solidFill>
                <a:effectLst/>
              </a:rPr>
              <a:t>(California kidnapping does not satisfy force clause because restraint can be accomplished through “any means of instilling fear</a:t>
            </a:r>
            <a:r>
              <a:rPr lang="pt-BR" sz="1050" dirty="0" smtClean="0">
                <a:solidFill>
                  <a:schemeClr val="accent2">
                    <a:lumMod val="60000"/>
                    <a:lumOff val="40000"/>
                  </a:schemeClr>
                </a:solidFill>
                <a:effectLst/>
              </a:rPr>
              <a:t>” even through deception).</a:t>
            </a:r>
          </a:p>
          <a:p>
            <a:pPr marL="685800" lvl="2" indent="-285750"/>
            <a:endParaRPr lang="pt-BR" sz="1050" dirty="0">
              <a:solidFill>
                <a:schemeClr val="accent2">
                  <a:lumMod val="60000"/>
                  <a:lumOff val="40000"/>
                </a:schemeClr>
              </a:solidFill>
              <a:effectLst/>
            </a:endParaRPr>
          </a:p>
          <a:p>
            <a:pPr marL="685800" lvl="2" indent="-285750"/>
            <a:r>
              <a:rPr lang="en-US" sz="1050" i="1" dirty="0"/>
              <a:t>United States v. Moreno-</a:t>
            </a:r>
            <a:r>
              <a:rPr lang="en-US" sz="1050" i="1" dirty="0" err="1"/>
              <a:t>Florean</a:t>
            </a:r>
            <a:r>
              <a:rPr lang="en-US" sz="1050" dirty="0"/>
              <a:t>, 542 F.3d 445, 450-52 (5th Cir. 2008) </a:t>
            </a:r>
            <a:r>
              <a:rPr lang="en-US" sz="1050" dirty="0">
                <a:solidFill>
                  <a:schemeClr val="accent2">
                    <a:lumMod val="60000"/>
                    <a:lumOff val="40000"/>
                  </a:schemeClr>
                </a:solidFill>
              </a:rPr>
              <a:t>(determining that California </a:t>
            </a:r>
            <a:r>
              <a:rPr lang="en-US" sz="1050" dirty="0">
                <a:solidFill>
                  <a:srgbClr val="FFC000"/>
                </a:solidFill>
                <a:effectLst>
                  <a:outerShdw blurRad="38100" dist="38100" dir="2700000" algn="tl">
                    <a:srgbClr val="000000">
                      <a:alpha val="43137"/>
                    </a:srgbClr>
                  </a:outerShdw>
                </a:effectLst>
              </a:rPr>
              <a:t>kidnapping statute did not include physical force as an </a:t>
            </a:r>
            <a:r>
              <a:rPr lang="en-US" sz="1050" dirty="0">
                <a:solidFill>
                  <a:srgbClr val="FFC000"/>
                </a:solidFill>
              </a:rPr>
              <a:t>element</a:t>
            </a:r>
            <a:r>
              <a:rPr lang="en-US" sz="1050" dirty="0">
                <a:solidFill>
                  <a:schemeClr val="accent2">
                    <a:lumMod val="60000"/>
                    <a:lumOff val="40000"/>
                  </a:schemeClr>
                </a:solidFill>
              </a:rPr>
              <a:t> because the crime could be accomplished through non-physical means).  </a:t>
            </a:r>
            <a:endParaRPr lang="pt-BR" sz="1050" dirty="0" smtClean="0">
              <a:solidFill>
                <a:schemeClr val="accent2">
                  <a:lumMod val="60000"/>
                  <a:lumOff val="40000"/>
                </a:schemeClr>
              </a:solidFill>
              <a:effectLst/>
            </a:endParaRPr>
          </a:p>
          <a:p>
            <a:pPr marL="685800" lvl="2" indent="-285750"/>
            <a:endParaRPr lang="pt-BR" sz="1050" dirty="0" smtClean="0">
              <a:solidFill>
                <a:schemeClr val="accent2">
                  <a:lumMod val="60000"/>
                  <a:lumOff val="40000"/>
                </a:schemeClr>
              </a:solidFill>
              <a:effectLst/>
            </a:endParaRPr>
          </a:p>
          <a:p>
            <a:pPr marL="685800" lvl="2" indent="-285750"/>
            <a:r>
              <a:rPr lang="es-ES" sz="1050" i="1" dirty="0" err="1" smtClean="0">
                <a:effectLst/>
              </a:rPr>
              <a:t>United</a:t>
            </a:r>
            <a:r>
              <a:rPr lang="es-ES" sz="1050" i="1" dirty="0" smtClean="0">
                <a:effectLst/>
              </a:rPr>
              <a:t> </a:t>
            </a:r>
            <a:r>
              <a:rPr lang="es-ES" sz="1050" i="1" dirty="0" err="1" smtClean="0">
                <a:effectLst/>
              </a:rPr>
              <a:t>States</a:t>
            </a:r>
            <a:r>
              <a:rPr lang="es-ES" sz="1050" i="1" dirty="0" smtClean="0">
                <a:effectLst/>
              </a:rPr>
              <a:t> v. </a:t>
            </a:r>
            <a:r>
              <a:rPr lang="es-ES" sz="1050" i="1" dirty="0" err="1" smtClean="0">
                <a:effectLst/>
              </a:rPr>
              <a:t>Gonzalez-Perez</a:t>
            </a:r>
            <a:r>
              <a:rPr lang="es-ES" sz="1050" dirty="0" smtClean="0">
                <a:effectLst/>
              </a:rPr>
              <a:t>, 472 </a:t>
            </a:r>
            <a:r>
              <a:rPr lang="es-ES" sz="1050" dirty="0">
                <a:effectLst/>
              </a:rPr>
              <a:t>F.3d </a:t>
            </a:r>
            <a:r>
              <a:rPr lang="es-ES" sz="1050" dirty="0" smtClean="0">
                <a:effectLst/>
              </a:rPr>
              <a:t>1158 (11th Cir. 2012) </a:t>
            </a:r>
            <a:r>
              <a:rPr lang="es-ES" sz="1050" dirty="0" smtClean="0">
                <a:solidFill>
                  <a:schemeClr val="accent2">
                    <a:lumMod val="60000"/>
                    <a:lumOff val="40000"/>
                  </a:schemeClr>
                </a:solidFill>
                <a:effectLst/>
              </a:rPr>
              <a:t>(</a:t>
            </a:r>
            <a:r>
              <a:rPr lang="en-US" sz="1050" dirty="0" smtClean="0">
                <a:solidFill>
                  <a:schemeClr val="accent2">
                    <a:lumMod val="60000"/>
                    <a:lumOff val="40000"/>
                  </a:schemeClr>
                </a:solidFill>
                <a:effectLst/>
              </a:rPr>
              <a:t>Florida </a:t>
            </a:r>
            <a:r>
              <a:rPr lang="en-US" sz="1050" dirty="0">
                <a:solidFill>
                  <a:schemeClr val="accent2">
                    <a:lumMod val="60000"/>
                    <a:lumOff val="40000"/>
                  </a:schemeClr>
                </a:solidFill>
                <a:effectLst/>
              </a:rPr>
              <a:t>false imprisonment does not satisfy force clause because </a:t>
            </a:r>
            <a:r>
              <a:rPr lang="en-US" sz="1050" dirty="0" smtClean="0">
                <a:solidFill>
                  <a:schemeClr val="accent2">
                    <a:lumMod val="60000"/>
                    <a:lumOff val="40000"/>
                  </a:schemeClr>
                </a:solidFill>
                <a:effectLst/>
              </a:rPr>
              <a:t>restraint can be accomplished “secretly”).</a:t>
            </a:r>
          </a:p>
          <a:p>
            <a:pPr marL="685800" lvl="2" indent="-285750"/>
            <a:endParaRPr lang="en-US" sz="1050" i="1" dirty="0">
              <a:solidFill>
                <a:schemeClr val="accent2">
                  <a:lumMod val="60000"/>
                  <a:lumOff val="40000"/>
                </a:schemeClr>
              </a:solidFill>
              <a:effectLst/>
            </a:endParaRPr>
          </a:p>
          <a:p>
            <a:pPr marL="685800" lvl="2" indent="-285750"/>
            <a:r>
              <a:rPr lang="en-US" sz="1050" i="1" dirty="0" smtClean="0">
                <a:effectLst/>
              </a:rPr>
              <a:t>United States v. </a:t>
            </a:r>
            <a:r>
              <a:rPr lang="en-US" sz="1050" i="1" dirty="0" err="1" smtClean="0">
                <a:effectLst/>
              </a:rPr>
              <a:t>Sherbondy</a:t>
            </a:r>
            <a:r>
              <a:rPr lang="en-US" sz="1050" dirty="0" smtClean="0">
                <a:effectLst/>
              </a:rPr>
              <a:t>, 865 F.2d 996 (9th Cir. 1988) </a:t>
            </a:r>
            <a:r>
              <a:rPr lang="en-US" sz="1050" dirty="0">
                <a:solidFill>
                  <a:schemeClr val="accent2">
                    <a:lumMod val="60000"/>
                    <a:lumOff val="40000"/>
                  </a:schemeClr>
                </a:solidFill>
                <a:effectLst/>
              </a:rPr>
              <a:t>(Model Penal Code definition of kidnapping does not require force because it covers kidnapping by trickery or deceit</a:t>
            </a:r>
            <a:r>
              <a:rPr lang="en-US" sz="1050" dirty="0" smtClean="0">
                <a:solidFill>
                  <a:schemeClr val="accent2">
                    <a:lumMod val="60000"/>
                    <a:lumOff val="40000"/>
                  </a:schemeClr>
                </a:solidFill>
                <a:effectLst/>
              </a:rPr>
              <a:t>).</a:t>
            </a:r>
          </a:p>
          <a:p>
            <a:pPr marL="400050" lvl="2" indent="0">
              <a:buNone/>
            </a:pPr>
            <a:endParaRPr lang="en-US" sz="1050" dirty="0">
              <a:solidFill>
                <a:schemeClr val="accent2">
                  <a:lumMod val="60000"/>
                  <a:lumOff val="40000"/>
                </a:schemeClr>
              </a:solidFill>
              <a:effectLst/>
            </a:endParaRPr>
          </a:p>
          <a:p>
            <a:pPr marL="685800" lvl="2" indent="-285750"/>
            <a:r>
              <a:rPr lang="en-US" sz="1050" i="1" dirty="0" smtClean="0">
                <a:effectLst/>
              </a:rPr>
              <a:t>United States v. Marquez-Lobos</a:t>
            </a:r>
            <a:r>
              <a:rPr lang="en-US" sz="1050" dirty="0" smtClean="0">
                <a:effectLst/>
              </a:rPr>
              <a:t>, 697 F.3d 759 (9</a:t>
            </a:r>
            <a:r>
              <a:rPr lang="en-US" sz="1050" baseline="30000" dirty="0" smtClean="0">
                <a:effectLst/>
              </a:rPr>
              <a:t>th</a:t>
            </a:r>
            <a:r>
              <a:rPr lang="en-US" sz="1050" dirty="0" smtClean="0">
                <a:effectLst/>
              </a:rPr>
              <a:t> Cir. 2012) </a:t>
            </a:r>
            <a:r>
              <a:rPr lang="en-US" sz="1050" dirty="0" smtClean="0">
                <a:solidFill>
                  <a:schemeClr val="accent2">
                    <a:lumMod val="60000"/>
                    <a:lumOff val="40000"/>
                  </a:schemeClr>
                </a:solidFill>
                <a:effectLst/>
              </a:rPr>
              <a:t>(Arizona kidnapping , which includes abduction of minor, requires lack of consent by lawful abduction but no use or threat of force).</a:t>
            </a:r>
          </a:p>
          <a:p>
            <a:pPr marL="685800" lvl="2" indent="-285750"/>
            <a:endParaRPr lang="en-US" sz="1050" dirty="0" smtClean="0">
              <a:solidFill>
                <a:schemeClr val="accent2">
                  <a:lumMod val="60000"/>
                  <a:lumOff val="40000"/>
                </a:schemeClr>
              </a:solidFill>
              <a:effectLst/>
            </a:endParaRPr>
          </a:p>
          <a:p>
            <a:pPr marL="685800" lvl="2" indent="-285750"/>
            <a:r>
              <a:rPr lang="en-US" sz="1050" i="1" dirty="0" smtClean="0">
                <a:effectLst/>
              </a:rPr>
              <a:t>United States v. Phelps</a:t>
            </a:r>
            <a:r>
              <a:rPr lang="en-US" sz="1050" dirty="0" smtClean="0">
                <a:effectLst/>
              </a:rPr>
              <a:t>, 17 F.3d 1334 (10</a:t>
            </a:r>
            <a:r>
              <a:rPr lang="en-US" sz="1050" baseline="30000" dirty="0" smtClean="0">
                <a:effectLst/>
              </a:rPr>
              <a:t>th</a:t>
            </a:r>
            <a:r>
              <a:rPr lang="en-US" sz="1050" dirty="0" smtClean="0">
                <a:effectLst/>
              </a:rPr>
              <a:t> Cir. 1994)</a:t>
            </a:r>
            <a:r>
              <a:rPr lang="en-US" sz="1050" dirty="0" smtClean="0">
                <a:solidFill>
                  <a:schemeClr val="accent2">
                    <a:lumMod val="60000"/>
                    <a:lumOff val="40000"/>
                  </a:schemeClr>
                </a:solidFill>
                <a:effectLst/>
              </a:rPr>
              <a:t> (Missouri kidnapping does not require force or threat of force). </a:t>
            </a:r>
          </a:p>
          <a:p>
            <a:pPr marL="685800" lvl="2" indent="-285750"/>
            <a:endParaRPr lang="en-US" sz="1050" i="1" dirty="0">
              <a:solidFill>
                <a:schemeClr val="accent2">
                  <a:lumMod val="60000"/>
                  <a:lumOff val="40000"/>
                </a:schemeClr>
              </a:solidFill>
              <a:effectLst/>
            </a:endParaRPr>
          </a:p>
          <a:p>
            <a:pPr marL="685800" lvl="2" indent="-285750"/>
            <a:r>
              <a:rPr lang="en-US" sz="1050" i="1" dirty="0" smtClean="0">
                <a:effectLst/>
              </a:rPr>
              <a:t>United States v. Cervantes-Blanco</a:t>
            </a:r>
            <a:r>
              <a:rPr lang="en-US" sz="1050" dirty="0" smtClean="0">
                <a:effectLst/>
              </a:rPr>
              <a:t>, 594 F.3d 576 (5</a:t>
            </a:r>
            <a:r>
              <a:rPr lang="en-US" sz="1050" baseline="30000" dirty="0" smtClean="0">
                <a:effectLst/>
              </a:rPr>
              <a:t>th</a:t>
            </a:r>
            <a:r>
              <a:rPr lang="en-US" sz="1050" dirty="0" smtClean="0">
                <a:effectLst/>
              </a:rPr>
              <a:t> Cir. 2007)</a:t>
            </a:r>
            <a:r>
              <a:rPr lang="en-US" sz="1050" dirty="0" smtClean="0">
                <a:solidFill>
                  <a:schemeClr val="accent2">
                    <a:lumMod val="60000"/>
                    <a:lumOff val="40000"/>
                  </a:schemeClr>
                </a:solidFill>
                <a:effectLst/>
              </a:rPr>
              <a:t> (Colorado kidnapping does not require force or threat of force because can be accomplished by deceit).</a:t>
            </a:r>
          </a:p>
          <a:p>
            <a:pPr marL="400050" lvl="2" indent="0">
              <a:buNone/>
            </a:pPr>
            <a:r>
              <a:rPr lang="en-US" sz="1050" dirty="0" smtClean="0">
                <a:solidFill>
                  <a:schemeClr val="accent2">
                    <a:lumMod val="60000"/>
                    <a:lumOff val="40000"/>
                  </a:schemeClr>
                </a:solidFill>
                <a:effectLst/>
              </a:rPr>
              <a:t> </a:t>
            </a:r>
            <a:endParaRPr lang="en-US" sz="1050" i="1" dirty="0">
              <a:solidFill>
                <a:schemeClr val="accent2">
                  <a:lumMod val="60000"/>
                  <a:lumOff val="40000"/>
                </a:schemeClr>
              </a:solidFill>
              <a:effectLst/>
            </a:endParaRPr>
          </a:p>
          <a:p>
            <a:pPr marL="685800" lvl="2" indent="-285750"/>
            <a:r>
              <a:rPr lang="en-US" sz="1050" i="1" dirty="0" smtClean="0">
                <a:effectLst/>
              </a:rPr>
              <a:t>United States v. Williams, </a:t>
            </a:r>
            <a:r>
              <a:rPr lang="en-US" sz="1050" dirty="0" smtClean="0">
                <a:effectLst/>
              </a:rPr>
              <a:t>110 F.3d 50 (9</a:t>
            </a:r>
            <a:r>
              <a:rPr lang="en-US" sz="1050" baseline="30000" dirty="0" smtClean="0">
                <a:effectLst/>
              </a:rPr>
              <a:t>th</a:t>
            </a:r>
            <a:r>
              <a:rPr lang="en-US" sz="1050" dirty="0" smtClean="0">
                <a:effectLst/>
              </a:rPr>
              <a:t> Cir. 1997) </a:t>
            </a:r>
            <a:r>
              <a:rPr lang="en-US" sz="1050" dirty="0" smtClean="0">
                <a:solidFill>
                  <a:schemeClr val="accent2">
                    <a:lumMod val="60000"/>
                    <a:lumOff val="40000"/>
                  </a:schemeClr>
                </a:solidFill>
                <a:effectLst/>
              </a:rPr>
              <a:t>(Oregon kidnapping does not require force or  threat of force because it can be committed by deception). </a:t>
            </a:r>
          </a:p>
          <a:p>
            <a:pPr marL="685800" lvl="2" indent="-285750"/>
            <a:endParaRPr lang="en-US" sz="1050" dirty="0">
              <a:solidFill>
                <a:schemeClr val="accent2">
                  <a:lumMod val="60000"/>
                  <a:lumOff val="40000"/>
                </a:schemeClr>
              </a:solidFill>
              <a:effectLst/>
            </a:endParaRPr>
          </a:p>
          <a:p>
            <a:pPr marL="685800" lvl="2" indent="-285750"/>
            <a:r>
              <a:rPr lang="en-US" sz="1050" i="1" dirty="0" smtClean="0">
                <a:effectLst/>
              </a:rPr>
              <a:t>United States v. </a:t>
            </a:r>
            <a:r>
              <a:rPr lang="en-US" sz="1050" i="1" dirty="0" err="1" smtClean="0">
                <a:effectLst/>
              </a:rPr>
              <a:t>Najera</a:t>
            </a:r>
            <a:r>
              <a:rPr lang="en-US" sz="1050" i="1" dirty="0" smtClean="0">
                <a:effectLst/>
              </a:rPr>
              <a:t>-Mendoza</a:t>
            </a:r>
            <a:r>
              <a:rPr lang="en-US" sz="1050" dirty="0" smtClean="0">
                <a:effectLst/>
              </a:rPr>
              <a:t>, 683 F.3d 627 (5</a:t>
            </a:r>
            <a:r>
              <a:rPr lang="en-US" sz="1050" baseline="30000" dirty="0" smtClean="0">
                <a:effectLst/>
              </a:rPr>
              <a:t>th</a:t>
            </a:r>
            <a:r>
              <a:rPr lang="en-US" sz="1050" dirty="0" smtClean="0">
                <a:effectLst/>
              </a:rPr>
              <a:t> Cir. 2012)</a:t>
            </a:r>
            <a:r>
              <a:rPr lang="en-US" sz="1050" dirty="0" smtClean="0">
                <a:solidFill>
                  <a:schemeClr val="accent2">
                    <a:lumMod val="60000"/>
                    <a:lumOff val="40000"/>
                  </a:schemeClr>
                </a:solidFill>
                <a:effectLst/>
              </a:rPr>
              <a:t> (Oklahoma kidnapping can be committed by de </a:t>
            </a:r>
            <a:r>
              <a:rPr lang="en-US" sz="1050" dirty="0" err="1" smtClean="0">
                <a:solidFill>
                  <a:schemeClr val="accent2">
                    <a:lumMod val="60000"/>
                    <a:lumOff val="40000"/>
                  </a:schemeClr>
                </a:solidFill>
                <a:effectLst/>
              </a:rPr>
              <a:t>minimis</a:t>
            </a:r>
            <a:r>
              <a:rPr lang="en-US" sz="1050" dirty="0" smtClean="0">
                <a:solidFill>
                  <a:schemeClr val="accent2">
                    <a:lumMod val="60000"/>
                    <a:lumOff val="40000"/>
                  </a:schemeClr>
                </a:solidFill>
                <a:effectLst/>
              </a:rPr>
              <a:t> force; therefore, not “crime of violence” under force clause). </a:t>
            </a:r>
          </a:p>
          <a:p>
            <a:pPr marL="685800" lvl="2" indent="-285750"/>
            <a:endParaRPr lang="en-US" sz="1050" dirty="0">
              <a:solidFill>
                <a:schemeClr val="accent2">
                  <a:lumMod val="60000"/>
                  <a:lumOff val="40000"/>
                </a:schemeClr>
              </a:solidFill>
              <a:effectLst/>
            </a:endParaRPr>
          </a:p>
          <a:p>
            <a:pPr marL="685800" lvl="2" indent="-285750"/>
            <a:r>
              <a:rPr lang="en-US" sz="1050" i="1" dirty="0" smtClean="0">
                <a:effectLst/>
              </a:rPr>
              <a:t>United States v. Martinez-Romero</a:t>
            </a:r>
            <a:r>
              <a:rPr lang="en-US" sz="1050" dirty="0" smtClean="0">
                <a:effectLst/>
              </a:rPr>
              <a:t>, 817 F.3d 917 (5</a:t>
            </a:r>
            <a:r>
              <a:rPr lang="en-US" sz="1050" baseline="30000" dirty="0" smtClean="0">
                <a:effectLst/>
              </a:rPr>
              <a:t>th</a:t>
            </a:r>
            <a:r>
              <a:rPr lang="en-US" sz="1050" dirty="0" smtClean="0">
                <a:effectLst/>
              </a:rPr>
              <a:t> Cir. 2016) </a:t>
            </a:r>
            <a:r>
              <a:rPr lang="en-US" sz="1050" dirty="0" smtClean="0">
                <a:solidFill>
                  <a:schemeClr val="accent2">
                    <a:lumMod val="60000"/>
                    <a:lumOff val="40000"/>
                  </a:schemeClr>
                </a:solidFill>
                <a:effectLst/>
              </a:rPr>
              <a:t>(Florida kidnapping does not require force or threat of force). </a:t>
            </a:r>
          </a:p>
          <a:p>
            <a:pPr marL="685800" lvl="2" indent="-285750"/>
            <a:endParaRPr lang="en-US" sz="1050" i="1" dirty="0">
              <a:solidFill>
                <a:schemeClr val="accent2">
                  <a:lumMod val="60000"/>
                  <a:lumOff val="40000"/>
                </a:schemeClr>
              </a:solidFill>
              <a:effectLst/>
            </a:endParaRPr>
          </a:p>
        </p:txBody>
      </p:sp>
    </p:spTree>
    <p:extLst>
      <p:ext uri="{BB962C8B-B14F-4D97-AF65-F5344CB8AC3E}">
        <p14:creationId xmlns:p14="http://schemas.microsoft.com/office/powerpoint/2010/main" val="32415676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523875"/>
          </a:xfrm>
        </p:spPr>
        <p:txBody>
          <a:bodyPr/>
          <a:lstStyle/>
          <a:p>
            <a:r>
              <a:rPr lang="en-US" sz="2400" dirty="0" smtClean="0">
                <a:solidFill>
                  <a:schemeClr val="tx2">
                    <a:lumMod val="75000"/>
                  </a:schemeClr>
                </a:solidFill>
              </a:rPr>
              <a:t>Issue 1: “Violent Force” Requirement  </a:t>
            </a:r>
            <a:endParaRPr lang="en-US" sz="2400" dirty="0">
              <a:solidFill>
                <a:schemeClr val="tx2">
                  <a:lumMod val="75000"/>
                </a:schemeClr>
              </a:solidFill>
            </a:endParaRPr>
          </a:p>
        </p:txBody>
      </p:sp>
      <p:sp>
        <p:nvSpPr>
          <p:cNvPr id="3" name="Content Placeholder 2"/>
          <p:cNvSpPr>
            <a:spLocks noGrp="1"/>
          </p:cNvSpPr>
          <p:nvPr>
            <p:ph idx="1"/>
          </p:nvPr>
        </p:nvSpPr>
        <p:spPr>
          <a:xfrm>
            <a:off x="228600" y="533400"/>
            <a:ext cx="8229600" cy="4987925"/>
          </a:xfrm>
        </p:spPr>
        <p:txBody>
          <a:bodyPr/>
          <a:lstStyle/>
          <a:p>
            <a:pPr marL="400050" lvl="2" indent="0">
              <a:buNone/>
            </a:pPr>
            <a:r>
              <a:rPr lang="pt-BR" sz="1800" dirty="0" smtClean="0">
                <a:effectLst/>
              </a:rPr>
              <a:t>Kidnapping/False Imprisonment/Hostage Taking:  “physical restraint,” detention,” “holding” does not automatically equal “physical force.”</a:t>
            </a:r>
            <a:endParaRPr lang="pt-BR" sz="1800" dirty="0">
              <a:effectLst/>
            </a:endParaRPr>
          </a:p>
          <a:p>
            <a:pPr marL="685800" lvl="2" indent="-285750"/>
            <a:endParaRPr lang="en-US" sz="1800" dirty="0" smtClean="0">
              <a:solidFill>
                <a:schemeClr val="accent2">
                  <a:lumMod val="60000"/>
                  <a:lumOff val="40000"/>
                </a:schemeClr>
              </a:solidFill>
            </a:endParaRPr>
          </a:p>
          <a:p>
            <a:pPr marL="400050" lvl="2" indent="0">
              <a:buNone/>
            </a:pPr>
            <a:r>
              <a:rPr lang="en-US" sz="1100" dirty="0" smtClean="0">
                <a:solidFill>
                  <a:schemeClr val="accent2">
                    <a:lumMod val="60000"/>
                    <a:lumOff val="40000"/>
                  </a:schemeClr>
                </a:solidFill>
              </a:rPr>
              <a:t>Federal kidnapping: </a:t>
            </a:r>
          </a:p>
          <a:p>
            <a:pPr marL="400050" lvl="2" indent="0">
              <a:buNone/>
            </a:pPr>
            <a:endParaRPr lang="en-US" sz="1100" dirty="0">
              <a:solidFill>
                <a:schemeClr val="accent2">
                  <a:lumMod val="60000"/>
                  <a:lumOff val="40000"/>
                </a:schemeClr>
              </a:solidFill>
            </a:endParaRPr>
          </a:p>
          <a:p>
            <a:pPr marL="400050" lvl="2" indent="0">
              <a:buNone/>
            </a:pPr>
            <a:r>
              <a:rPr lang="en-US" sz="1100" dirty="0" smtClean="0">
                <a:solidFill>
                  <a:schemeClr val="accent2">
                    <a:lumMod val="60000"/>
                    <a:lumOff val="40000"/>
                  </a:schemeClr>
                </a:solidFill>
              </a:rPr>
              <a:t>	</a:t>
            </a:r>
            <a:r>
              <a:rPr lang="en-US" sz="1100" i="1" dirty="0" smtClean="0"/>
              <a:t>United States v. Jenkins</a:t>
            </a:r>
            <a:r>
              <a:rPr lang="en-US" sz="1100" dirty="0" smtClean="0"/>
              <a:t>, 849 F.3d 390 (7</a:t>
            </a:r>
            <a:r>
              <a:rPr lang="en-US" sz="1100" baseline="30000" dirty="0" smtClean="0"/>
              <a:t>th</a:t>
            </a:r>
            <a:r>
              <a:rPr lang="en-US" sz="1100" dirty="0" smtClean="0"/>
              <a:t> Cir. 2017) </a:t>
            </a:r>
            <a:r>
              <a:rPr lang="en-US" sz="1100" dirty="0" smtClean="0">
                <a:solidFill>
                  <a:schemeClr val="accent2">
                    <a:lumMod val="60000"/>
                    <a:lumOff val="40000"/>
                  </a:schemeClr>
                </a:solidFill>
              </a:rPr>
              <a:t>(federal kidnapping does not have a force 	requirement because it can be accomplished by deception).</a:t>
            </a:r>
          </a:p>
          <a:p>
            <a:pPr marL="400050" lvl="2" indent="0">
              <a:buNone/>
            </a:pPr>
            <a:endParaRPr lang="en-US" sz="1100" dirty="0">
              <a:solidFill>
                <a:schemeClr val="accent2">
                  <a:lumMod val="60000"/>
                  <a:lumOff val="40000"/>
                </a:schemeClr>
              </a:solidFill>
            </a:endParaRPr>
          </a:p>
          <a:p>
            <a:pPr marL="400050" lvl="2" indent="0">
              <a:buNone/>
            </a:pPr>
            <a:r>
              <a:rPr lang="en-US" sz="1100" dirty="0" smtClean="0">
                <a:solidFill>
                  <a:schemeClr val="accent2">
                    <a:lumMod val="60000"/>
                    <a:lumOff val="40000"/>
                  </a:schemeClr>
                </a:solidFill>
              </a:rPr>
              <a:t>	</a:t>
            </a:r>
            <a:r>
              <a:rPr lang="en-US" sz="1100" i="1" dirty="0" smtClean="0">
                <a:effectLst/>
              </a:rPr>
              <a:t>United States v. </a:t>
            </a:r>
            <a:r>
              <a:rPr lang="en-US" sz="1100" i="1" dirty="0" err="1" smtClean="0">
                <a:effectLst/>
              </a:rPr>
              <a:t>Bustos</a:t>
            </a:r>
            <a:r>
              <a:rPr lang="en-US" sz="1100" i="1" dirty="0" smtClean="0">
                <a:effectLst/>
              </a:rPr>
              <a:t>, </a:t>
            </a:r>
            <a:r>
              <a:rPr lang="en-US" sz="1100" dirty="0" smtClean="0">
                <a:effectLst/>
              </a:rPr>
              <a:t>2016 WL 6821853 (E.D. Cal. Nov. 17, 2016) </a:t>
            </a:r>
            <a:r>
              <a:rPr lang="en-US" sz="1100" dirty="0" smtClean="0">
                <a:solidFill>
                  <a:srgbClr val="FFC000"/>
                </a:solidFill>
                <a:effectLst/>
              </a:rPr>
              <a:t>(federal kidnapping does not 	have element of violent force because it can be accomplished by trickery or deceit); </a:t>
            </a:r>
            <a:r>
              <a:rPr lang="en-US" sz="1100" i="1" dirty="0" smtClean="0">
                <a:effectLst/>
              </a:rPr>
              <a:t>United States v. </a:t>
            </a:r>
            <a:endParaRPr lang="en-US" sz="1100" i="1" dirty="0">
              <a:effectLst/>
            </a:endParaRPr>
          </a:p>
          <a:p>
            <a:pPr marL="400050" lvl="2" indent="0">
              <a:buNone/>
            </a:pPr>
            <a:r>
              <a:rPr lang="en-US" sz="1100" i="1" dirty="0" smtClean="0">
                <a:effectLst/>
              </a:rPr>
              <a:t>	Rubio,</a:t>
            </a:r>
            <a:r>
              <a:rPr lang="en-US" sz="1100" i="1" dirty="0" smtClean="0">
                <a:solidFill>
                  <a:srgbClr val="FFC000"/>
                </a:solidFill>
                <a:effectLst/>
              </a:rPr>
              <a:t> </a:t>
            </a:r>
            <a:r>
              <a:rPr lang="en-US" sz="1100" dirty="0" smtClean="0">
                <a:effectLst/>
              </a:rPr>
              <a:t>2016 WL 6821854 (E. D. Cal. Nov. 17, 2016) </a:t>
            </a:r>
            <a:r>
              <a:rPr lang="en-US" sz="1100" dirty="0" smtClean="0">
                <a:solidFill>
                  <a:schemeClr val="accent2">
                    <a:lumMod val="40000"/>
                    <a:lumOff val="60000"/>
                  </a:schemeClr>
                </a:solidFill>
                <a:effectLst/>
              </a:rPr>
              <a:t>(same).</a:t>
            </a:r>
          </a:p>
          <a:p>
            <a:pPr marL="400050" lvl="2" indent="0">
              <a:buNone/>
            </a:pPr>
            <a:endParaRPr lang="en-US" sz="1100" dirty="0" smtClean="0">
              <a:solidFill>
                <a:schemeClr val="accent2">
                  <a:lumMod val="60000"/>
                  <a:lumOff val="40000"/>
                </a:schemeClr>
              </a:solidFill>
            </a:endParaRPr>
          </a:p>
          <a:p>
            <a:pPr marL="400050" lvl="2" indent="0">
              <a:buNone/>
            </a:pPr>
            <a:r>
              <a:rPr lang="en-US" sz="1100" i="1" dirty="0" smtClean="0"/>
              <a:t>	United </a:t>
            </a:r>
            <a:r>
              <a:rPr lang="en-US" sz="1100" i="1" dirty="0"/>
              <a:t>States v. Hughes</a:t>
            </a:r>
            <a:r>
              <a:rPr lang="en-US" sz="1100" dirty="0"/>
              <a:t>, 716 F.2d 234, 239 (4th Cir. 1983) </a:t>
            </a:r>
            <a:r>
              <a:rPr lang="en-US" sz="1100" dirty="0">
                <a:solidFill>
                  <a:srgbClr val="FFC000"/>
                </a:solidFill>
              </a:rPr>
              <a:t>(noting that </a:t>
            </a:r>
            <a:r>
              <a:rPr lang="en-US" sz="1100" dirty="0" smtClean="0">
                <a:solidFill>
                  <a:srgbClr val="FFC000"/>
                </a:solidFill>
              </a:rPr>
              <a:t>a kidnapper </a:t>
            </a:r>
            <a:r>
              <a:rPr lang="en-US" sz="1100" dirty="0">
                <a:solidFill>
                  <a:srgbClr val="FFC000"/>
                </a:solidFill>
              </a:rPr>
              <a:t>may </a:t>
            </a:r>
            <a:r>
              <a:rPr lang="en-US" sz="1100" dirty="0" smtClean="0">
                <a:solidFill>
                  <a:srgbClr val="FFC000"/>
                </a:solidFill>
              </a:rPr>
              <a:t>	“</a:t>
            </a:r>
            <a:r>
              <a:rPr lang="en-US" sz="1100" dirty="0">
                <a:solidFill>
                  <a:srgbClr val="FFC000"/>
                </a:solidFill>
              </a:rPr>
              <a:t>use[] </a:t>
            </a:r>
            <a:r>
              <a:rPr lang="en-US" sz="1100" dirty="0" smtClean="0">
                <a:solidFill>
                  <a:srgbClr val="FFC000"/>
                </a:solidFill>
              </a:rPr>
              <a:t>	deceit </a:t>
            </a:r>
            <a:r>
              <a:rPr lang="en-US" sz="1100" dirty="0">
                <a:solidFill>
                  <a:srgbClr val="FFC000"/>
                </a:solidFill>
              </a:rPr>
              <a:t>and trickery to accomplish his purpose </a:t>
            </a:r>
            <a:r>
              <a:rPr lang="en-US" sz="1100" dirty="0" smtClean="0">
                <a:solidFill>
                  <a:srgbClr val="FFC000"/>
                </a:solidFill>
              </a:rPr>
              <a:t>rather than </a:t>
            </a:r>
            <a:r>
              <a:rPr lang="en-US" sz="1100" dirty="0">
                <a:solidFill>
                  <a:srgbClr val="FFC000"/>
                </a:solidFill>
              </a:rPr>
              <a:t>overt force”); </a:t>
            </a:r>
            <a:r>
              <a:rPr lang="en-US" sz="1100" i="1" dirty="0"/>
              <a:t>see </a:t>
            </a:r>
            <a:r>
              <a:rPr lang="en-US" sz="1100" i="1" dirty="0" smtClean="0"/>
              <a:t>also United </a:t>
            </a:r>
            <a:r>
              <a:rPr lang="en-US" sz="1100" i="1" dirty="0"/>
              <a:t>States </a:t>
            </a:r>
            <a:r>
              <a:rPr lang="en-US" sz="1100" i="1" dirty="0" smtClean="0"/>
              <a:t>v. 	Wills</a:t>
            </a:r>
            <a:r>
              <a:rPr lang="en-US" sz="1100" dirty="0"/>
              <a:t>, 234 F.3d 174, 177 (4th </a:t>
            </a:r>
            <a:r>
              <a:rPr lang="en-US" sz="1100" dirty="0" smtClean="0"/>
              <a:t>Cir. 2000</a:t>
            </a:r>
            <a:r>
              <a:rPr lang="en-US" sz="1100" dirty="0"/>
              <a:t>) </a:t>
            </a:r>
            <a:r>
              <a:rPr lang="en-US" sz="1100" dirty="0">
                <a:solidFill>
                  <a:srgbClr val="FFC000"/>
                </a:solidFill>
              </a:rPr>
              <a:t>(“By its terms, § </a:t>
            </a:r>
            <a:r>
              <a:rPr lang="en-US" sz="1100" dirty="0" smtClean="0">
                <a:solidFill>
                  <a:srgbClr val="FFC000"/>
                </a:solidFill>
              </a:rPr>
              <a:t>1201(a) criminalizes kidnappings 	accomplished through physical</a:t>
            </a:r>
            <a:r>
              <a:rPr lang="en-US" sz="1100" dirty="0">
                <a:solidFill>
                  <a:srgbClr val="FFC000"/>
                </a:solidFill>
              </a:rPr>
              <a:t>, forcible means and also </a:t>
            </a:r>
            <a:r>
              <a:rPr lang="en-US" sz="1100" dirty="0" smtClean="0">
                <a:solidFill>
                  <a:srgbClr val="FFC000"/>
                </a:solidFill>
              </a:rPr>
              <a:t>by nonphysical</a:t>
            </a:r>
            <a:r>
              <a:rPr lang="en-US" sz="1100" dirty="0">
                <a:solidFill>
                  <a:srgbClr val="FFC000"/>
                </a:solidFill>
              </a:rPr>
              <a:t>, </a:t>
            </a:r>
            <a:r>
              <a:rPr lang="en-US" sz="1100" dirty="0" err="1">
                <a:solidFill>
                  <a:srgbClr val="FFC000"/>
                </a:solidFill>
              </a:rPr>
              <a:t>nonforcible</a:t>
            </a:r>
            <a:r>
              <a:rPr lang="en-US" sz="1100" dirty="0">
                <a:solidFill>
                  <a:srgbClr val="FFC000"/>
                </a:solidFill>
              </a:rPr>
              <a:t> means</a:t>
            </a:r>
            <a:r>
              <a:rPr lang="en-US" sz="1100" dirty="0" smtClean="0">
                <a:solidFill>
                  <a:srgbClr val="FFC000"/>
                </a:solidFill>
              </a:rPr>
              <a:t>.”); </a:t>
            </a:r>
            <a:r>
              <a:rPr lang="en-US" sz="1100" i="1" dirty="0" smtClean="0"/>
              <a:t>see 	Torres v. Lynch</a:t>
            </a:r>
            <a:r>
              <a:rPr lang="en-US" sz="1100" dirty="0" smtClean="0"/>
              <a:t>,  136  S. Ct. 1619  (2016) </a:t>
            </a:r>
            <a:r>
              <a:rPr lang="en-US" sz="1100" dirty="0" smtClean="0">
                <a:solidFill>
                  <a:schemeClr val="accent2">
                    <a:lumMod val="60000"/>
                    <a:lumOff val="40000"/>
                  </a:schemeClr>
                </a:solidFill>
              </a:rPr>
              <a:t>(suggesting that kidnapping is not cv).</a:t>
            </a:r>
          </a:p>
          <a:p>
            <a:pPr marL="400050" lvl="2" indent="0">
              <a:buNone/>
            </a:pPr>
            <a:endParaRPr lang="en-US" sz="1100" dirty="0" smtClean="0">
              <a:solidFill>
                <a:schemeClr val="accent2">
                  <a:lumMod val="40000"/>
                  <a:lumOff val="60000"/>
                </a:schemeClr>
              </a:solidFill>
            </a:endParaRPr>
          </a:p>
          <a:p>
            <a:pPr marL="400050" lvl="2" indent="0">
              <a:buNone/>
            </a:pPr>
            <a:endParaRPr lang="en-US" sz="1100" dirty="0"/>
          </a:p>
          <a:p>
            <a:pPr marL="400050" lvl="2" indent="0">
              <a:buNone/>
            </a:pPr>
            <a:r>
              <a:rPr lang="en-US" sz="1100" dirty="0" smtClean="0">
                <a:solidFill>
                  <a:srgbClr val="FFC000"/>
                </a:solidFill>
              </a:rPr>
              <a:t>Federal hostage taking: </a:t>
            </a:r>
          </a:p>
          <a:p>
            <a:pPr marL="400050" lvl="2" indent="0">
              <a:buNone/>
            </a:pPr>
            <a:endParaRPr lang="en-US" sz="1100" dirty="0" smtClean="0">
              <a:solidFill>
                <a:schemeClr val="bg2">
                  <a:lumMod val="25000"/>
                  <a:lumOff val="75000"/>
                </a:schemeClr>
              </a:solidFill>
            </a:endParaRPr>
          </a:p>
          <a:p>
            <a:pPr marL="400050" lvl="2" indent="0">
              <a:buNone/>
            </a:pPr>
            <a:r>
              <a:rPr lang="en-US" sz="1100" i="1" dirty="0" smtClean="0">
                <a:effectLst/>
              </a:rPr>
              <a:t>	United </a:t>
            </a:r>
            <a:r>
              <a:rPr lang="en-US" sz="1100" i="1" dirty="0">
                <a:effectLst/>
              </a:rPr>
              <a:t>States v. Carrion-</a:t>
            </a:r>
            <a:r>
              <a:rPr lang="en-US" sz="1100" i="1" dirty="0" err="1">
                <a:effectLst/>
              </a:rPr>
              <a:t>Caliz</a:t>
            </a:r>
            <a:r>
              <a:rPr lang="en-US" sz="1100" dirty="0">
                <a:effectLst/>
              </a:rPr>
              <a:t>, 944 F.2d 220 (5</a:t>
            </a:r>
            <a:r>
              <a:rPr lang="en-US" sz="1100" baseline="30000" dirty="0">
                <a:effectLst/>
              </a:rPr>
              <a:t>th</a:t>
            </a:r>
            <a:r>
              <a:rPr lang="en-US" sz="1100" dirty="0">
                <a:effectLst/>
              </a:rPr>
              <a:t> Cir. 1991); </a:t>
            </a:r>
            <a:r>
              <a:rPr lang="en-US" sz="1100" i="1" dirty="0">
                <a:effectLst/>
              </a:rPr>
              <a:t>United States v. Si Lu </a:t>
            </a:r>
            <a:r>
              <a:rPr lang="en-US" sz="1100" i="1" dirty="0" err="1">
                <a:effectLst/>
              </a:rPr>
              <a:t>Tian</a:t>
            </a:r>
            <a:r>
              <a:rPr lang="en-US" sz="1100" dirty="0">
                <a:effectLst/>
              </a:rPr>
              <a:t>, 339 F.3d </a:t>
            </a:r>
            <a:r>
              <a:rPr lang="en-US" sz="1100" dirty="0" smtClean="0">
                <a:effectLst/>
              </a:rPr>
              <a:t>	143 </a:t>
            </a:r>
            <a:r>
              <a:rPr lang="en-US" sz="1100" dirty="0">
                <a:effectLst/>
              </a:rPr>
              <a:t>(2d Cir. 2003</a:t>
            </a:r>
            <a:r>
              <a:rPr lang="en-US" sz="1100" dirty="0" smtClean="0">
                <a:effectLst/>
              </a:rPr>
              <a:t>) </a:t>
            </a:r>
            <a:r>
              <a:rPr lang="en-US" sz="1100" dirty="0" smtClean="0">
                <a:solidFill>
                  <a:schemeClr val="accent2">
                    <a:lumMod val="60000"/>
                    <a:lumOff val="40000"/>
                  </a:schemeClr>
                </a:solidFill>
                <a:effectLst/>
              </a:rPr>
              <a:t>(hostage </a:t>
            </a:r>
            <a:r>
              <a:rPr lang="en-US" sz="1100" dirty="0">
                <a:solidFill>
                  <a:schemeClr val="accent2">
                    <a:lumMod val="60000"/>
                    <a:lumOff val="40000"/>
                  </a:schemeClr>
                </a:solidFill>
                <a:effectLst/>
              </a:rPr>
              <a:t>t</a:t>
            </a:r>
            <a:r>
              <a:rPr lang="en-US" sz="1100" dirty="0" smtClean="0">
                <a:solidFill>
                  <a:schemeClr val="accent2">
                    <a:lumMod val="60000"/>
                    <a:lumOff val="40000"/>
                  </a:schemeClr>
                </a:solidFill>
                <a:effectLst/>
              </a:rPr>
              <a:t>aking </a:t>
            </a:r>
            <a:r>
              <a:rPr lang="en-US" sz="1100" dirty="0">
                <a:solidFill>
                  <a:schemeClr val="accent2">
                    <a:lumMod val="60000"/>
                    <a:lumOff val="40000"/>
                  </a:schemeClr>
                </a:solidFill>
                <a:effectLst/>
              </a:rPr>
              <a:t>can be accomplished by deception</a:t>
            </a:r>
            <a:r>
              <a:rPr lang="en-US" sz="1100" dirty="0" smtClean="0">
                <a:solidFill>
                  <a:schemeClr val="accent2">
                    <a:lumMod val="60000"/>
                    <a:lumOff val="40000"/>
                  </a:schemeClr>
                </a:solidFill>
                <a:effectLst/>
              </a:rPr>
              <a:t>).</a:t>
            </a:r>
          </a:p>
          <a:p>
            <a:pPr marL="685800" lvl="2" indent="-285750"/>
            <a:endParaRPr lang="en-US" sz="1100" dirty="0">
              <a:solidFill>
                <a:schemeClr val="accent2">
                  <a:lumMod val="60000"/>
                  <a:lumOff val="40000"/>
                </a:schemeClr>
              </a:solidFill>
              <a:effectLst/>
            </a:endParaRPr>
          </a:p>
          <a:p>
            <a:pPr marL="400050" lvl="2" indent="0">
              <a:buNone/>
            </a:pPr>
            <a:r>
              <a:rPr lang="en-US" sz="1100" i="1" dirty="0" smtClean="0">
                <a:effectLst/>
              </a:rPr>
              <a:t>	Hernandez v. United States, </a:t>
            </a:r>
            <a:r>
              <a:rPr lang="en-US" sz="1100" dirty="0" smtClean="0">
                <a:effectLst/>
              </a:rPr>
              <a:t>2016 WL 8078311 (S. D. Fla. 2016) </a:t>
            </a:r>
            <a:r>
              <a:rPr lang="en-US" sz="1100" dirty="0" smtClean="0">
                <a:solidFill>
                  <a:schemeClr val="accent2">
                    <a:lumMod val="60000"/>
                    <a:lumOff val="40000"/>
                  </a:schemeClr>
                </a:solidFill>
                <a:effectLst/>
              </a:rPr>
              <a:t>(federal hostage taking requires no 	use or threatened use of force);</a:t>
            </a:r>
            <a:r>
              <a:rPr lang="en-US" sz="1100" i="1" dirty="0" smtClean="0">
                <a:effectLst/>
              </a:rPr>
              <a:t>Juan Becerra-Perez v. United States</a:t>
            </a:r>
            <a:r>
              <a:rPr lang="en-US" sz="1100" dirty="0" smtClean="0">
                <a:effectLst/>
              </a:rPr>
              <a:t>, CR 04-0235 (C.D. Cal. Feb. 15, 	2017) </a:t>
            </a:r>
            <a:r>
              <a:rPr lang="en-US" sz="1100" dirty="0" smtClean="0">
                <a:solidFill>
                  <a:schemeClr val="accent2">
                    <a:lumMod val="60000"/>
                    <a:lumOff val="40000"/>
                  </a:schemeClr>
                </a:solidFill>
                <a:effectLst/>
              </a:rPr>
              <a:t>(same). </a:t>
            </a:r>
          </a:p>
          <a:p>
            <a:pPr marL="685800" lvl="2" indent="-285750"/>
            <a:endParaRPr lang="en-US" sz="1100" dirty="0">
              <a:solidFill>
                <a:schemeClr val="accent2">
                  <a:lumMod val="60000"/>
                  <a:lumOff val="40000"/>
                </a:schemeClr>
              </a:solidFill>
              <a:effectLst/>
            </a:endParaRPr>
          </a:p>
          <a:p>
            <a:pPr marL="685800" lvl="2" indent="-285750"/>
            <a:endParaRPr lang="en-US" sz="1100" dirty="0" smtClean="0">
              <a:solidFill>
                <a:schemeClr val="accent2">
                  <a:lumMod val="60000"/>
                  <a:lumOff val="40000"/>
                </a:schemeClr>
              </a:solidFill>
              <a:effectLst/>
            </a:endParaRPr>
          </a:p>
          <a:p>
            <a:pPr marL="685800" lvl="2" indent="-285750"/>
            <a:endParaRPr lang="en-US" sz="1200" dirty="0">
              <a:solidFill>
                <a:schemeClr val="accent2">
                  <a:lumMod val="60000"/>
                  <a:lumOff val="40000"/>
                </a:schemeClr>
              </a:solidFill>
              <a:effectLst/>
            </a:endParaRPr>
          </a:p>
          <a:p>
            <a:pPr marL="400050" lvl="2" indent="0">
              <a:buNone/>
            </a:pPr>
            <a:endParaRPr lang="en-US" sz="1200" dirty="0" smtClean="0">
              <a:solidFill>
                <a:schemeClr val="accent2">
                  <a:lumMod val="60000"/>
                  <a:lumOff val="40000"/>
                </a:schemeClr>
              </a:solidFill>
              <a:effectLst/>
            </a:endParaRPr>
          </a:p>
          <a:p>
            <a:pPr marL="400050" lvl="2" indent="0">
              <a:buNone/>
            </a:pPr>
            <a:endParaRPr lang="en-US" sz="1200" dirty="0">
              <a:solidFill>
                <a:schemeClr val="accent2">
                  <a:lumMod val="60000"/>
                  <a:lumOff val="40000"/>
                </a:schemeClr>
              </a:solidFill>
              <a:effectLst/>
            </a:endParaRPr>
          </a:p>
          <a:p>
            <a:pPr marL="400050" lvl="2" indent="0">
              <a:buNone/>
            </a:pPr>
            <a:endParaRPr lang="en-US" sz="1200" dirty="0" smtClean="0">
              <a:solidFill>
                <a:schemeClr val="accent2">
                  <a:lumMod val="60000"/>
                  <a:lumOff val="40000"/>
                </a:schemeClr>
              </a:solidFill>
              <a:effectLst/>
            </a:endParaRPr>
          </a:p>
          <a:p>
            <a:pPr marL="400050" lvl="2" indent="0">
              <a:buNone/>
            </a:pPr>
            <a:endParaRPr lang="en-US" sz="1200" dirty="0">
              <a:solidFill>
                <a:schemeClr val="accent2">
                  <a:lumMod val="60000"/>
                  <a:lumOff val="40000"/>
                </a:schemeClr>
              </a:solidFill>
            </a:endParaRPr>
          </a:p>
          <a:p>
            <a:pPr marL="400050" lvl="2" indent="0">
              <a:buNone/>
            </a:pPr>
            <a:endParaRPr lang="en-US" sz="1100" dirty="0" smtClean="0">
              <a:solidFill>
                <a:schemeClr val="accent2">
                  <a:lumMod val="60000"/>
                  <a:lumOff val="40000"/>
                </a:schemeClr>
              </a:solidFill>
            </a:endParaRPr>
          </a:p>
        </p:txBody>
      </p:sp>
    </p:spTree>
    <p:extLst>
      <p:ext uri="{BB962C8B-B14F-4D97-AF65-F5344CB8AC3E}">
        <p14:creationId xmlns:p14="http://schemas.microsoft.com/office/powerpoint/2010/main" val="261304369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a:solidFill>
                  <a:schemeClr val="tx2">
                    <a:lumMod val="75000"/>
                  </a:schemeClr>
                </a:solidFill>
              </a:rPr>
              <a:t>Issue 1: “Violent Force” </a:t>
            </a:r>
            <a:r>
              <a:rPr lang="en-US" sz="2400" dirty="0" smtClean="0">
                <a:solidFill>
                  <a:schemeClr val="tx2">
                    <a:lumMod val="75000"/>
                  </a:schemeClr>
                </a:solidFill>
              </a:rPr>
              <a:t>Requirement</a:t>
            </a:r>
            <a:endParaRPr lang="en-US" sz="2400" dirty="0">
              <a:solidFill>
                <a:schemeClr val="tx2">
                  <a:lumMod val="75000"/>
                </a:schemeClr>
              </a:solidFill>
            </a:endParaRPr>
          </a:p>
        </p:txBody>
      </p:sp>
      <p:sp>
        <p:nvSpPr>
          <p:cNvPr id="3" name="Content Placeholder 2"/>
          <p:cNvSpPr>
            <a:spLocks noGrp="1"/>
          </p:cNvSpPr>
          <p:nvPr>
            <p:ph idx="1"/>
          </p:nvPr>
        </p:nvSpPr>
        <p:spPr>
          <a:xfrm>
            <a:off x="152400" y="1066800"/>
            <a:ext cx="8229600" cy="4800600"/>
          </a:xfrm>
        </p:spPr>
        <p:txBody>
          <a:bodyPr/>
          <a:lstStyle/>
          <a:p>
            <a:pPr marL="400050" lvl="2" indent="0">
              <a:buNone/>
            </a:pPr>
            <a:r>
              <a:rPr lang="en-US" sz="1800" dirty="0" smtClean="0"/>
              <a:t>Sex offenses based on absence of legally valid consent do not qualify under the force clause. </a:t>
            </a:r>
          </a:p>
          <a:p>
            <a:pPr marL="400050" lvl="2" indent="0">
              <a:buNone/>
            </a:pPr>
            <a:endParaRPr lang="en-US" sz="1800" dirty="0" smtClean="0"/>
          </a:p>
          <a:p>
            <a:pPr marL="1200150" lvl="3" indent="-342900"/>
            <a:r>
              <a:rPr lang="en-US" sz="1600" dirty="0" smtClean="0"/>
              <a:t>Statutory Rape </a:t>
            </a:r>
          </a:p>
          <a:p>
            <a:pPr marL="1657350" lvl="4" indent="-342900"/>
            <a:r>
              <a:rPr lang="en-US" sz="1600" i="1" dirty="0" smtClean="0"/>
              <a:t>United States v. Rangel-Castaneda</a:t>
            </a:r>
            <a:r>
              <a:rPr lang="en-US" sz="1600" dirty="0" smtClean="0"/>
              <a:t>, 709 F.3d 373</a:t>
            </a:r>
            <a:r>
              <a:rPr lang="en-US" sz="1600" dirty="0"/>
              <a:t> </a:t>
            </a:r>
            <a:r>
              <a:rPr lang="en-US" sz="1600" dirty="0" smtClean="0"/>
              <a:t>(4th Cir. 2013) </a:t>
            </a:r>
            <a:r>
              <a:rPr lang="en-US" sz="1600" dirty="0">
                <a:solidFill>
                  <a:schemeClr val="tx2">
                    <a:lumMod val="90000"/>
                  </a:schemeClr>
                </a:solidFill>
              </a:rPr>
              <a:t>(Tennessee aggravated statutory rape); </a:t>
            </a:r>
            <a:r>
              <a:rPr lang="en-US" sz="1600" i="1" dirty="0" smtClean="0"/>
              <a:t>United States v. Daye</a:t>
            </a:r>
            <a:r>
              <a:rPr lang="en-US" sz="1600" dirty="0" smtClean="0"/>
              <a:t>, 571 F.3d 225 (2d Cir. 2009) </a:t>
            </a:r>
            <a:r>
              <a:rPr lang="en-US" sz="1600" dirty="0">
                <a:solidFill>
                  <a:schemeClr val="tx2">
                    <a:lumMod val="90000"/>
                  </a:schemeClr>
                </a:solidFill>
              </a:rPr>
              <a:t>(Vermont statutory </a:t>
            </a:r>
            <a:r>
              <a:rPr lang="en-US" sz="1600" dirty="0" smtClean="0">
                <a:solidFill>
                  <a:schemeClr val="tx2">
                    <a:lumMod val="90000"/>
                  </a:schemeClr>
                </a:solidFill>
              </a:rPr>
              <a:t>rape); </a:t>
            </a:r>
            <a:r>
              <a:rPr lang="en-US" sz="1600" i="1" dirty="0" smtClean="0"/>
              <a:t>United States v. Madrid</a:t>
            </a:r>
            <a:r>
              <a:rPr lang="en-US" sz="1600" dirty="0" smtClean="0"/>
              <a:t>, 805 F.3d 1204 (10</a:t>
            </a:r>
            <a:r>
              <a:rPr lang="en-US" sz="1600" baseline="30000" dirty="0" smtClean="0"/>
              <a:t>th</a:t>
            </a:r>
            <a:r>
              <a:rPr lang="en-US" sz="1600" dirty="0" smtClean="0"/>
              <a:t> Cir. 2015) </a:t>
            </a:r>
            <a:r>
              <a:rPr lang="en-US" sz="1600" dirty="0" smtClean="0">
                <a:solidFill>
                  <a:schemeClr val="tx2">
                    <a:lumMod val="90000"/>
                  </a:schemeClr>
                </a:solidFill>
              </a:rPr>
              <a:t>(Texas aggravated sexual assault of a child).</a:t>
            </a:r>
          </a:p>
          <a:p>
            <a:pPr marL="1657350" lvl="4" indent="-342900"/>
            <a:endParaRPr lang="en-US" sz="1600" dirty="0" smtClean="0"/>
          </a:p>
          <a:p>
            <a:pPr marL="1200150" lvl="3" indent="-342900"/>
            <a:r>
              <a:rPr lang="en-US" sz="1600" dirty="0" smtClean="0"/>
              <a:t>Involuntary or Incompetent Consent </a:t>
            </a:r>
          </a:p>
          <a:p>
            <a:pPr marL="1657350" lvl="4" indent="-342900"/>
            <a:r>
              <a:rPr lang="en-US" sz="1600" i="1" dirty="0"/>
              <a:t>United States v. Shell</a:t>
            </a:r>
            <a:r>
              <a:rPr lang="en-US" sz="1600" dirty="0"/>
              <a:t>, 789 F.3d 335 (4th Cir. 2015) </a:t>
            </a:r>
            <a:r>
              <a:rPr lang="en-US" sz="1600" dirty="0" smtClean="0">
                <a:solidFill>
                  <a:schemeClr val="tx2">
                    <a:lumMod val="90000"/>
                  </a:schemeClr>
                </a:solidFill>
              </a:rPr>
              <a:t>(North Carolina second-degree rape of victim who is “mentally disabled, mentally incapacitated, or physically helpless”).</a:t>
            </a:r>
          </a:p>
          <a:p>
            <a:pPr marL="1657350" lvl="4" indent="-342900"/>
            <a:endParaRPr lang="en-US" sz="1600" dirty="0" smtClean="0">
              <a:solidFill>
                <a:schemeClr val="tx2">
                  <a:lumMod val="90000"/>
                </a:schemeClr>
              </a:solidFill>
            </a:endParaRPr>
          </a:p>
          <a:p>
            <a:pPr marL="400050" lvl="2" indent="0">
              <a:buNone/>
            </a:pPr>
            <a:r>
              <a:rPr lang="en-US" sz="1600" dirty="0" smtClean="0"/>
              <a:t>If “force” is an element, look for state case law extending the provision to “constructive force” (i.e., mental compulsion – not physical force) situations. </a:t>
            </a:r>
            <a:endParaRPr lang="en-US" sz="1600" dirty="0"/>
          </a:p>
          <a:p>
            <a:pPr marL="400050" lvl="2" indent="0">
              <a:buNone/>
            </a:pPr>
            <a:endParaRPr lang="en-US" sz="1600" dirty="0">
              <a:solidFill>
                <a:schemeClr val="tx2">
                  <a:lumMod val="90000"/>
                </a:schemeClr>
              </a:solidFill>
            </a:endParaRPr>
          </a:p>
          <a:p>
            <a:pPr marL="400050" lvl="2" indent="0">
              <a:buNone/>
            </a:pPr>
            <a:r>
              <a:rPr lang="en-US" sz="1600" dirty="0" smtClean="0">
                <a:solidFill>
                  <a:schemeClr val="tx2">
                    <a:lumMod val="90000"/>
                  </a:schemeClr>
                </a:solidFill>
              </a:rPr>
              <a:t> </a:t>
            </a:r>
          </a:p>
          <a:p>
            <a:pPr marL="400050" lvl="2" indent="0">
              <a:buNone/>
            </a:pPr>
            <a:endParaRPr lang="en-US" sz="2000" i="1" dirty="0"/>
          </a:p>
          <a:p>
            <a:pPr marL="400050" lvl="2" indent="0">
              <a:buNone/>
            </a:pPr>
            <a:endParaRPr lang="en-US" sz="2000" i="1"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293112115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a:solidFill>
                  <a:schemeClr val="tx2">
                    <a:lumMod val="75000"/>
                  </a:schemeClr>
                </a:solidFill>
              </a:rPr>
              <a:t>Issue 1: “Violent Force” </a:t>
            </a:r>
            <a:r>
              <a:rPr lang="en-US" sz="2400" dirty="0" smtClean="0">
                <a:solidFill>
                  <a:schemeClr val="tx2">
                    <a:lumMod val="75000"/>
                  </a:schemeClr>
                </a:solidFill>
              </a:rPr>
              <a:t>Requirement</a:t>
            </a:r>
            <a:endParaRPr lang="en-US" sz="2400" dirty="0">
              <a:solidFill>
                <a:schemeClr val="tx2">
                  <a:lumMod val="75000"/>
                </a:schemeClr>
              </a:solidFill>
            </a:endParaRPr>
          </a:p>
        </p:txBody>
      </p:sp>
      <p:sp>
        <p:nvSpPr>
          <p:cNvPr id="3" name="Content Placeholder 2"/>
          <p:cNvSpPr>
            <a:spLocks noGrp="1"/>
          </p:cNvSpPr>
          <p:nvPr>
            <p:ph idx="1"/>
          </p:nvPr>
        </p:nvSpPr>
        <p:spPr>
          <a:xfrm>
            <a:off x="152400" y="1295400"/>
            <a:ext cx="8229600" cy="4572000"/>
          </a:xfrm>
        </p:spPr>
        <p:txBody>
          <a:bodyPr/>
          <a:lstStyle/>
          <a:p>
            <a:pPr marL="400050" lvl="2" indent="0">
              <a:buNone/>
            </a:pPr>
            <a:r>
              <a:rPr lang="en-US" sz="1900" dirty="0" smtClean="0"/>
              <a:t>Offenses with a weapon element do not qualify if no active use required of weapon: </a:t>
            </a:r>
          </a:p>
          <a:p>
            <a:pPr marL="857250" lvl="3" indent="0">
              <a:buNone/>
            </a:pPr>
            <a:r>
              <a:rPr lang="en-US" sz="1500" dirty="0" smtClean="0"/>
              <a:t> </a:t>
            </a:r>
          </a:p>
          <a:p>
            <a:pPr marL="1657350" lvl="4" indent="-342900"/>
            <a:r>
              <a:rPr lang="en-US" sz="1500" i="1" dirty="0" smtClean="0"/>
              <a:t>United States v. Parnell</a:t>
            </a:r>
            <a:r>
              <a:rPr lang="en-US" sz="1500" dirty="0" smtClean="0"/>
              <a:t>, 818 F.3d 974 (9</a:t>
            </a:r>
            <a:r>
              <a:rPr lang="en-US" sz="1500" baseline="30000" dirty="0" smtClean="0"/>
              <a:t>th</a:t>
            </a:r>
            <a:r>
              <a:rPr lang="en-US" sz="1500" dirty="0" smtClean="0"/>
              <a:t> Cir. 2016) </a:t>
            </a:r>
            <a:r>
              <a:rPr lang="en-US" sz="1500" dirty="0" smtClean="0">
                <a:solidFill>
                  <a:schemeClr val="tx2">
                    <a:lumMod val="90000"/>
                  </a:schemeClr>
                </a:solidFill>
              </a:rPr>
              <a:t>(armed robbery not a crime of violence because weapon need not be “fired, employed to effectuate robbery, used in a threatening manner, or even generally or openly displayed”).</a:t>
            </a:r>
          </a:p>
          <a:p>
            <a:pPr marL="1314450" lvl="4" indent="0">
              <a:buNone/>
            </a:pPr>
            <a:endParaRPr lang="en-US" sz="1500" dirty="0">
              <a:solidFill>
                <a:schemeClr val="tx2">
                  <a:lumMod val="90000"/>
                </a:schemeClr>
              </a:solidFill>
            </a:endParaRPr>
          </a:p>
          <a:p>
            <a:pPr marL="1657350" lvl="4" indent="-342900"/>
            <a:r>
              <a:rPr lang="en-US" sz="1500" dirty="0" smtClean="0">
                <a:solidFill>
                  <a:schemeClr val="tx2">
                    <a:lumMod val="90000"/>
                  </a:schemeClr>
                </a:solidFill>
              </a:rPr>
              <a:t> </a:t>
            </a:r>
            <a:r>
              <a:rPr lang="en-US" sz="1500" i="1" dirty="0" smtClean="0"/>
              <a:t>United States v. </a:t>
            </a:r>
            <a:r>
              <a:rPr lang="en-US" sz="1500" i="1" dirty="0" err="1" smtClean="0"/>
              <a:t>Werle</a:t>
            </a:r>
            <a:r>
              <a:rPr lang="en-US" sz="1500" dirty="0" smtClean="0"/>
              <a:t>, 815 F.3d 614 (9</a:t>
            </a:r>
            <a:r>
              <a:rPr lang="en-US" sz="1500" baseline="30000" dirty="0" smtClean="0"/>
              <a:t>th</a:t>
            </a:r>
            <a:r>
              <a:rPr lang="en-US" sz="1500" dirty="0" smtClean="0"/>
              <a:t> Cir. 2016) </a:t>
            </a:r>
            <a:r>
              <a:rPr lang="en-US" sz="1500" dirty="0" smtClean="0">
                <a:solidFill>
                  <a:schemeClr val="tx2">
                    <a:lumMod val="90000"/>
                  </a:schemeClr>
                </a:solidFill>
              </a:rPr>
              <a:t>(Washington  </a:t>
            </a:r>
          </a:p>
          <a:p>
            <a:pPr marL="1314450" lvl="4" indent="0">
              <a:buNone/>
            </a:pPr>
            <a:r>
              <a:rPr lang="en-US" sz="1500" dirty="0">
                <a:solidFill>
                  <a:schemeClr val="tx2">
                    <a:lumMod val="90000"/>
                  </a:schemeClr>
                </a:solidFill>
              </a:rPr>
              <a:t> </a:t>
            </a:r>
            <a:r>
              <a:rPr lang="en-US" sz="1500" dirty="0" smtClean="0">
                <a:solidFill>
                  <a:schemeClr val="tx2">
                    <a:lumMod val="90000"/>
                  </a:schemeClr>
                </a:solidFill>
              </a:rPr>
              <a:t>     riot statute not a crime of violence because weapon need not be    </a:t>
            </a:r>
          </a:p>
          <a:p>
            <a:pPr marL="1314450" lvl="4" indent="0">
              <a:buNone/>
            </a:pPr>
            <a:r>
              <a:rPr lang="en-US" sz="1500" dirty="0">
                <a:solidFill>
                  <a:schemeClr val="tx2">
                    <a:lumMod val="90000"/>
                  </a:schemeClr>
                </a:solidFill>
              </a:rPr>
              <a:t> </a:t>
            </a:r>
            <a:r>
              <a:rPr lang="en-US" sz="1500" dirty="0" smtClean="0">
                <a:solidFill>
                  <a:schemeClr val="tx2">
                    <a:lumMod val="90000"/>
                  </a:schemeClr>
                </a:solidFill>
              </a:rPr>
              <a:t>     used but just “readily available”). </a:t>
            </a:r>
          </a:p>
          <a:p>
            <a:pPr marL="400050" lvl="2" indent="0">
              <a:buNone/>
            </a:pPr>
            <a:endParaRPr lang="en-US" sz="1900" dirty="0" smtClean="0">
              <a:solidFill>
                <a:schemeClr val="tx2">
                  <a:lumMod val="90000"/>
                </a:schemeClr>
              </a:solidFill>
            </a:endParaRPr>
          </a:p>
          <a:p>
            <a:pPr marL="1314450" lvl="4" indent="0">
              <a:buNone/>
            </a:pPr>
            <a:endParaRPr lang="en-US" sz="1500" dirty="0" smtClean="0">
              <a:solidFill>
                <a:schemeClr val="tx2">
                  <a:lumMod val="90000"/>
                </a:schemeClr>
              </a:solidFill>
            </a:endParaRPr>
          </a:p>
          <a:p>
            <a:pPr marL="1314450" lvl="4" indent="0">
              <a:buNone/>
            </a:pPr>
            <a:endParaRPr lang="en-US" sz="1500" dirty="0">
              <a:solidFill>
                <a:schemeClr val="tx2">
                  <a:lumMod val="90000"/>
                </a:schemeClr>
              </a:solidFill>
            </a:endParaRPr>
          </a:p>
          <a:p>
            <a:pPr marL="1314450" lvl="4" indent="0">
              <a:buNone/>
            </a:pPr>
            <a:r>
              <a:rPr lang="en-US" sz="1500" dirty="0" smtClean="0">
                <a:solidFill>
                  <a:schemeClr val="tx2">
                    <a:lumMod val="90000"/>
                  </a:schemeClr>
                </a:solidFill>
              </a:rPr>
              <a:t>  </a:t>
            </a:r>
          </a:p>
          <a:p>
            <a:pPr marL="857250" lvl="3" indent="0">
              <a:buNone/>
            </a:pPr>
            <a:endParaRPr lang="en-US" sz="1500" dirty="0" smtClean="0">
              <a:solidFill>
                <a:schemeClr val="tx2">
                  <a:lumMod val="90000"/>
                </a:schemeClr>
              </a:solidFill>
            </a:endParaRPr>
          </a:p>
          <a:p>
            <a:pPr marL="400050" lvl="2" indent="0">
              <a:buNone/>
            </a:pPr>
            <a:endParaRPr lang="en-US" sz="2000" dirty="0">
              <a:solidFill>
                <a:schemeClr val="tx2">
                  <a:lumMod val="90000"/>
                </a:schemeClr>
              </a:solidFill>
            </a:endParaRPr>
          </a:p>
          <a:p>
            <a:pPr marL="400050" lvl="2" indent="0">
              <a:buNone/>
            </a:pPr>
            <a:r>
              <a:rPr lang="en-US" sz="2000" dirty="0" smtClean="0">
                <a:solidFill>
                  <a:schemeClr val="tx2">
                    <a:lumMod val="90000"/>
                  </a:schemeClr>
                </a:solidFill>
              </a:rPr>
              <a:t> </a:t>
            </a:r>
          </a:p>
          <a:p>
            <a:pPr marL="400050" lvl="2" indent="0">
              <a:buNone/>
            </a:pPr>
            <a:endParaRPr lang="en-US" sz="2000" i="1" dirty="0"/>
          </a:p>
          <a:p>
            <a:pPr marL="400050" lvl="2" indent="0">
              <a:buNone/>
            </a:pPr>
            <a:endParaRPr lang="en-US" sz="2000" i="1"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142591756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99"/>
            <a:ext cx="8229600" cy="457200"/>
          </a:xfrm>
        </p:spPr>
        <p:txBody>
          <a:bodyPr/>
          <a:lstStyle/>
          <a:p>
            <a:r>
              <a:rPr lang="en-US" sz="2400" dirty="0" smtClean="0">
                <a:solidFill>
                  <a:schemeClr val="tx2">
                    <a:lumMod val="75000"/>
                  </a:schemeClr>
                </a:solidFill>
              </a:rPr>
              <a:t>Issue 2: Property vs. Person </a:t>
            </a:r>
            <a:endParaRPr lang="en-US" sz="2400" dirty="0">
              <a:solidFill>
                <a:schemeClr val="tx2">
                  <a:lumMod val="75000"/>
                </a:schemeClr>
              </a:solidFill>
            </a:endParaRPr>
          </a:p>
        </p:txBody>
      </p:sp>
      <p:sp>
        <p:nvSpPr>
          <p:cNvPr id="3" name="Content Placeholder 2"/>
          <p:cNvSpPr>
            <a:spLocks noGrp="1"/>
          </p:cNvSpPr>
          <p:nvPr>
            <p:ph idx="1"/>
          </p:nvPr>
        </p:nvSpPr>
        <p:spPr>
          <a:xfrm>
            <a:off x="419100" y="457200"/>
            <a:ext cx="8229600" cy="5033963"/>
          </a:xfrm>
        </p:spPr>
        <p:txBody>
          <a:bodyPr/>
          <a:lstStyle/>
          <a:p>
            <a:pPr marL="400050" lvl="2" indent="0">
              <a:buNone/>
            </a:pPr>
            <a:r>
              <a:rPr lang="en-US" sz="1600" dirty="0" smtClean="0"/>
              <a:t>Force, even violent, against </a:t>
            </a:r>
            <a:r>
              <a:rPr lang="en-US" sz="1600" dirty="0" smtClean="0">
                <a:solidFill>
                  <a:srgbClr val="33CCFF"/>
                </a:solidFill>
              </a:rPr>
              <a:t>property</a:t>
            </a:r>
            <a:r>
              <a:rPr lang="en-US" sz="1600" dirty="0"/>
              <a:t> </a:t>
            </a:r>
            <a:r>
              <a:rPr lang="en-US" sz="1600" dirty="0" smtClean="0"/>
              <a:t>does not qualify under ACCA force clause.   </a:t>
            </a:r>
          </a:p>
          <a:p>
            <a:pPr marL="400050" lvl="2" indent="0">
              <a:buNone/>
            </a:pPr>
            <a:endParaRPr lang="en-US" sz="1800" dirty="0" smtClean="0"/>
          </a:p>
          <a:p>
            <a:pPr marL="400050" lvl="2" indent="0">
              <a:buNone/>
            </a:pPr>
            <a:r>
              <a:rPr lang="en-US" sz="1100" dirty="0" smtClean="0">
                <a:solidFill>
                  <a:schemeClr val="tx2">
                    <a:lumMod val="75000"/>
                  </a:schemeClr>
                </a:solidFill>
              </a:rPr>
              <a:t>Examples: </a:t>
            </a:r>
            <a:r>
              <a:rPr lang="en-US" sz="1100" dirty="0" smtClean="0"/>
              <a:t>Hobbs Act robbery/ federal bank robbery includes threatening to injure one’s property. That should disqualify Hobbs Act robbery/bank robbery from qualifying under the force clause: </a:t>
            </a:r>
            <a:r>
              <a:rPr lang="en-US" sz="1100" dirty="0" smtClean="0">
                <a:solidFill>
                  <a:srgbClr val="33CCFF"/>
                </a:solidFill>
              </a:rPr>
              <a:t> </a:t>
            </a:r>
          </a:p>
          <a:p>
            <a:pPr marL="400050" lvl="2" indent="0">
              <a:buNone/>
            </a:pPr>
            <a:r>
              <a:rPr lang="en-US" sz="1100" i="1" dirty="0" smtClean="0">
                <a:solidFill>
                  <a:schemeClr val="tx2">
                    <a:lumMod val="75000"/>
                  </a:schemeClr>
                </a:solidFill>
              </a:rPr>
              <a:t>United States v. </a:t>
            </a:r>
            <a:r>
              <a:rPr lang="en-US" sz="1100" i="1" dirty="0" err="1" smtClean="0">
                <a:solidFill>
                  <a:schemeClr val="tx2">
                    <a:lumMod val="75000"/>
                  </a:schemeClr>
                </a:solidFill>
              </a:rPr>
              <a:t>Giddins</a:t>
            </a:r>
            <a:r>
              <a:rPr lang="en-US" sz="1100" i="1" dirty="0" smtClean="0">
                <a:solidFill>
                  <a:schemeClr val="tx2">
                    <a:lumMod val="75000"/>
                  </a:schemeClr>
                </a:solidFill>
              </a:rPr>
              <a:t>,</a:t>
            </a:r>
            <a:r>
              <a:rPr lang="en-US" sz="1100" i="1" dirty="0" smtClean="0"/>
              <a:t> </a:t>
            </a:r>
            <a:r>
              <a:rPr lang="en-US" sz="1100" dirty="0" smtClean="0">
                <a:solidFill>
                  <a:schemeClr val="tx2">
                    <a:lumMod val="75000"/>
                  </a:schemeClr>
                </a:solidFill>
              </a:rPr>
              <a:t>Case </a:t>
            </a:r>
            <a:r>
              <a:rPr lang="en-US" sz="1100" dirty="0">
                <a:solidFill>
                  <a:schemeClr val="tx2">
                    <a:lumMod val="75000"/>
                  </a:schemeClr>
                </a:solidFill>
              </a:rPr>
              <a:t>No.  </a:t>
            </a:r>
            <a:r>
              <a:rPr lang="en-US" sz="1100" dirty="0" smtClean="0">
                <a:solidFill>
                  <a:schemeClr val="tx2">
                    <a:lumMod val="75000"/>
                  </a:schemeClr>
                </a:solidFill>
              </a:rPr>
              <a:t>15-4039 </a:t>
            </a:r>
            <a:r>
              <a:rPr lang="en-US" sz="1100" dirty="0" smtClean="0"/>
              <a:t>(issue pending in the 4</a:t>
            </a:r>
            <a:r>
              <a:rPr lang="en-US" sz="1100" baseline="30000" dirty="0" smtClean="0"/>
              <a:t>th</a:t>
            </a:r>
            <a:r>
              <a:rPr lang="en-US" sz="1100" dirty="0" smtClean="0"/>
              <a:t> Cir. as to whether federal bank robbery qualifies as “crime of violence” under force clause because it can be violated by extortionate means including threat of economic harm</a:t>
            </a:r>
            <a:r>
              <a:rPr lang="en-US" sz="1100" dirty="0" smtClean="0">
                <a:solidFill>
                  <a:schemeClr val="tx2">
                    <a:lumMod val="75000"/>
                  </a:schemeClr>
                </a:solidFill>
              </a:rPr>
              <a:t>); </a:t>
            </a:r>
            <a:r>
              <a:rPr lang="en-US" sz="1100" i="1" dirty="0" smtClean="0">
                <a:solidFill>
                  <a:schemeClr val="tx2">
                    <a:lumMod val="75000"/>
                  </a:schemeClr>
                </a:solidFill>
              </a:rPr>
              <a:t>United States v. Hunt, </a:t>
            </a:r>
            <a:r>
              <a:rPr lang="en-US" sz="1100" dirty="0" smtClean="0">
                <a:solidFill>
                  <a:schemeClr val="tx2">
                    <a:lumMod val="75000"/>
                  </a:schemeClr>
                </a:solidFill>
              </a:rPr>
              <a:t>Case No. 16-4521 </a:t>
            </a:r>
            <a:r>
              <a:rPr lang="en-US" sz="1100" dirty="0" smtClean="0"/>
              <a:t>(issue pending in 4</a:t>
            </a:r>
            <a:r>
              <a:rPr lang="en-US" sz="1100" baseline="30000" dirty="0" smtClean="0"/>
              <a:t>th</a:t>
            </a:r>
            <a:r>
              <a:rPr lang="en-US" sz="1100" dirty="0" smtClean="0"/>
              <a:t> Cir. as to whether federal Hobbs Act robbery qualifies as a “crime of violence”  for same reasons).</a:t>
            </a:r>
          </a:p>
          <a:p>
            <a:pPr marL="400050" lvl="2" indent="0">
              <a:buNone/>
            </a:pPr>
            <a:endParaRPr lang="en-US" sz="1100" dirty="0"/>
          </a:p>
          <a:p>
            <a:pPr marL="400050" lvl="2" indent="0">
              <a:buNone/>
            </a:pPr>
            <a:r>
              <a:rPr lang="en-US" sz="1100" dirty="0" smtClean="0"/>
              <a:t>Washington state first  and second degree robbery includes threatening injury to property; therefore, cannot qualify. </a:t>
            </a:r>
            <a:r>
              <a:rPr lang="en-US" sz="1100" i="1" dirty="0" smtClean="0">
                <a:solidFill>
                  <a:schemeClr val="tx2">
                    <a:lumMod val="75000"/>
                  </a:schemeClr>
                </a:solidFill>
              </a:rPr>
              <a:t>United States v. Navarro, </a:t>
            </a:r>
            <a:r>
              <a:rPr lang="en-US" sz="1100" dirty="0" smtClean="0">
                <a:solidFill>
                  <a:schemeClr val="tx2">
                    <a:lumMod val="75000"/>
                  </a:schemeClr>
                </a:solidFill>
              </a:rPr>
              <a:t>2016 WL 1253830 (E.D. Wash. March 10, 2016); </a:t>
            </a:r>
            <a:r>
              <a:rPr lang="en-US" sz="1100" i="1" dirty="0" smtClean="0">
                <a:solidFill>
                  <a:schemeClr val="tx2">
                    <a:lumMod val="75000"/>
                  </a:schemeClr>
                </a:solidFill>
              </a:rPr>
              <a:t>United States v. </a:t>
            </a:r>
            <a:r>
              <a:rPr lang="en-US" sz="1100" i="1" dirty="0" err="1" smtClean="0">
                <a:solidFill>
                  <a:schemeClr val="tx2">
                    <a:lumMod val="75000"/>
                  </a:schemeClr>
                </a:solidFill>
              </a:rPr>
              <a:t>Bercier</a:t>
            </a:r>
            <a:r>
              <a:rPr lang="en-US" sz="1100" dirty="0" smtClean="0">
                <a:solidFill>
                  <a:schemeClr val="tx2">
                    <a:lumMod val="75000"/>
                  </a:schemeClr>
                </a:solidFill>
              </a:rPr>
              <a:t>, 192 F. Supp.3d 1142 (E. D. Wash. 2016); </a:t>
            </a:r>
            <a:r>
              <a:rPr lang="en-US" sz="1100" i="1" dirty="0" smtClean="0">
                <a:solidFill>
                  <a:schemeClr val="tx2">
                    <a:lumMod val="75000"/>
                  </a:schemeClr>
                </a:solidFill>
              </a:rPr>
              <a:t>Lilley v. United States</a:t>
            </a:r>
            <a:r>
              <a:rPr lang="en-US" sz="1100" dirty="0" smtClean="0">
                <a:solidFill>
                  <a:schemeClr val="tx2">
                    <a:lumMod val="75000"/>
                  </a:schemeClr>
                </a:solidFill>
              </a:rPr>
              <a:t>,  2016 WL 6997037 (W. D. Wash. Nov. 30, 2016). </a:t>
            </a:r>
          </a:p>
          <a:p>
            <a:pPr marL="400050" lvl="2" indent="0">
              <a:buNone/>
            </a:pPr>
            <a:endParaRPr lang="en-US" sz="1100" dirty="0"/>
          </a:p>
          <a:p>
            <a:pPr marL="400050" lvl="2" indent="0">
              <a:buNone/>
            </a:pPr>
            <a:r>
              <a:rPr lang="en-US" sz="1100" dirty="0" smtClean="0"/>
              <a:t>Maryland robbery includes threatening injury to property; therefore, cannot qualify</a:t>
            </a:r>
            <a:r>
              <a:rPr lang="en-US" sz="1100" i="1" dirty="0" smtClean="0"/>
              <a:t>.  </a:t>
            </a:r>
            <a:r>
              <a:rPr lang="en-US" sz="1100" i="1" dirty="0" smtClean="0">
                <a:solidFill>
                  <a:schemeClr val="tx2">
                    <a:lumMod val="75000"/>
                  </a:schemeClr>
                </a:solidFill>
                <a:effectLst/>
              </a:rPr>
              <a:t>Douglas v. State</a:t>
            </a:r>
            <a:r>
              <a:rPr lang="en-US" sz="1100" dirty="0" smtClean="0">
                <a:solidFill>
                  <a:schemeClr val="tx2">
                    <a:lumMod val="75000"/>
                  </a:schemeClr>
                </a:solidFill>
                <a:effectLst/>
              </a:rPr>
              <a:t>, 9 Md. App. 647 (Md. Ct. Spec. App. 1970); </a:t>
            </a:r>
            <a:r>
              <a:rPr lang="en-US" sz="1100" i="1" dirty="0" smtClean="0">
                <a:solidFill>
                  <a:schemeClr val="tx2">
                    <a:lumMod val="75000"/>
                  </a:schemeClr>
                </a:solidFill>
                <a:effectLst/>
              </a:rPr>
              <a:t>Giles v. State, </a:t>
            </a:r>
            <a:r>
              <a:rPr lang="en-US" sz="1100" dirty="0" smtClean="0">
                <a:solidFill>
                  <a:schemeClr val="tx2">
                    <a:lumMod val="75000"/>
                  </a:schemeClr>
                </a:solidFill>
                <a:effectLst/>
              </a:rPr>
              <a:t>8 Md. App. 721 (Md. Ct. Spec. App. 1970); </a:t>
            </a:r>
            <a:r>
              <a:rPr lang="en-US" sz="1100" i="1" dirty="0" smtClean="0">
                <a:solidFill>
                  <a:schemeClr val="tx2">
                    <a:lumMod val="75000"/>
                  </a:schemeClr>
                </a:solidFill>
                <a:effectLst/>
              </a:rPr>
              <a:t>United States v. Martin</a:t>
            </a:r>
            <a:r>
              <a:rPr lang="en-US" sz="1100" dirty="0" smtClean="0">
                <a:solidFill>
                  <a:schemeClr val="tx2">
                    <a:lumMod val="75000"/>
                  </a:schemeClr>
                </a:solidFill>
                <a:effectLst/>
              </a:rPr>
              <a:t>, Case No. 14-4779 (4</a:t>
            </a:r>
            <a:r>
              <a:rPr lang="en-US" sz="1100" baseline="30000" dirty="0" smtClean="0">
                <a:solidFill>
                  <a:schemeClr val="tx2">
                    <a:lumMod val="75000"/>
                  </a:schemeClr>
                </a:solidFill>
                <a:effectLst/>
              </a:rPr>
              <a:t>th</a:t>
            </a:r>
            <a:r>
              <a:rPr lang="en-US" sz="1100" dirty="0" smtClean="0">
                <a:solidFill>
                  <a:schemeClr val="tx2">
                    <a:lumMod val="75000"/>
                  </a:schemeClr>
                </a:solidFill>
                <a:effectLst/>
              </a:rPr>
              <a:t> Cir. Sept. 16, 2016).  </a:t>
            </a:r>
          </a:p>
          <a:p>
            <a:pPr marL="400050" lvl="2" indent="0">
              <a:buNone/>
            </a:pPr>
            <a:endParaRPr lang="en-US" sz="1100" dirty="0">
              <a:solidFill>
                <a:schemeClr val="tx2">
                  <a:lumMod val="75000"/>
                </a:schemeClr>
              </a:solidFill>
            </a:endParaRPr>
          </a:p>
          <a:p>
            <a:pPr marL="400050" lvl="2" indent="0">
              <a:buNone/>
            </a:pPr>
            <a:r>
              <a:rPr lang="en-US" sz="1100" dirty="0" smtClean="0"/>
              <a:t>Ohio robbery includes threat against things - not persons; therefore, cannot qualify.  </a:t>
            </a:r>
            <a:r>
              <a:rPr lang="en-US" sz="1100" i="1" dirty="0" smtClean="0">
                <a:solidFill>
                  <a:schemeClr val="tx2">
                    <a:lumMod val="75000"/>
                  </a:schemeClr>
                </a:solidFill>
              </a:rPr>
              <a:t>United States v. </a:t>
            </a:r>
            <a:r>
              <a:rPr lang="en-US" sz="1100" i="1" dirty="0" err="1" smtClean="0">
                <a:solidFill>
                  <a:schemeClr val="tx2">
                    <a:lumMod val="75000"/>
                  </a:schemeClr>
                </a:solidFill>
              </a:rPr>
              <a:t>Litzy</a:t>
            </a:r>
            <a:r>
              <a:rPr lang="en-US" sz="1100" dirty="0" smtClean="0">
                <a:solidFill>
                  <a:schemeClr val="tx2">
                    <a:lumMod val="75000"/>
                  </a:schemeClr>
                </a:solidFill>
              </a:rPr>
              <a:t>, 137 F. Supp.3d 920 (S.D.W.V. 2015).  </a:t>
            </a:r>
          </a:p>
          <a:p>
            <a:pPr marL="400050" lvl="2" indent="0">
              <a:buNone/>
            </a:pPr>
            <a:endParaRPr lang="en-US" sz="1100" dirty="0">
              <a:solidFill>
                <a:schemeClr val="tx2">
                  <a:lumMod val="75000"/>
                </a:schemeClr>
              </a:solidFill>
            </a:endParaRPr>
          </a:p>
          <a:p>
            <a:pPr marL="400050" lvl="2" indent="0">
              <a:buNone/>
            </a:pPr>
            <a:r>
              <a:rPr lang="en-US" sz="1100" dirty="0" smtClean="0"/>
              <a:t>Ohio robbery with a dangerous weapon also includes threatening injury to things. </a:t>
            </a:r>
            <a:r>
              <a:rPr lang="en-US" sz="1100" dirty="0" smtClean="0">
                <a:solidFill>
                  <a:schemeClr val="tx2">
                    <a:lumMod val="75000"/>
                  </a:schemeClr>
                </a:solidFill>
              </a:rPr>
              <a:t> </a:t>
            </a:r>
            <a:r>
              <a:rPr lang="en-US" sz="1100" i="1" dirty="0" smtClean="0">
                <a:solidFill>
                  <a:schemeClr val="tx2">
                    <a:lumMod val="75000"/>
                  </a:schemeClr>
                </a:solidFill>
              </a:rPr>
              <a:t>United States v. Patterson</a:t>
            </a:r>
            <a:r>
              <a:rPr lang="en-US" sz="1100" dirty="0" smtClean="0">
                <a:solidFill>
                  <a:schemeClr val="tx2">
                    <a:lumMod val="75000"/>
                  </a:schemeClr>
                </a:solidFill>
              </a:rPr>
              <a:t>, 2015 WL 5675110 (N.D. Ohio Sept. 25, 2015); </a:t>
            </a:r>
            <a:r>
              <a:rPr lang="en-US" sz="1100" i="1" dirty="0" smtClean="0">
                <a:solidFill>
                  <a:schemeClr val="tx2">
                    <a:lumMod val="75000"/>
                  </a:schemeClr>
                </a:solidFill>
              </a:rPr>
              <a:t>United States v. Nagy</a:t>
            </a:r>
            <a:r>
              <a:rPr lang="en-US" sz="1100" dirty="0" smtClean="0">
                <a:solidFill>
                  <a:schemeClr val="tx2">
                    <a:lumMod val="75000"/>
                  </a:schemeClr>
                </a:solidFill>
              </a:rPr>
              <a:t>, 144 F. Supp.3d 928 (N.D. Ohio 2015). </a:t>
            </a:r>
          </a:p>
          <a:p>
            <a:pPr marL="400050" lvl="2" indent="0">
              <a:buNone/>
            </a:pPr>
            <a:endParaRPr lang="en-US" sz="1100" dirty="0">
              <a:solidFill>
                <a:schemeClr val="tx2">
                  <a:lumMod val="75000"/>
                </a:schemeClr>
              </a:solidFill>
            </a:endParaRPr>
          </a:p>
          <a:p>
            <a:pPr marL="400050" lvl="2" indent="0">
              <a:buNone/>
            </a:pPr>
            <a:r>
              <a:rPr lang="en-US" sz="1100" dirty="0" smtClean="0"/>
              <a:t>North Carolina conviction for discharging firearm into occupied building does not qualify because it is force against property – not a person.  </a:t>
            </a:r>
            <a:r>
              <a:rPr lang="en-US" sz="1100" i="1" dirty="0" smtClean="0">
                <a:solidFill>
                  <a:schemeClr val="tx2">
                    <a:lumMod val="75000"/>
                  </a:schemeClr>
                </a:solidFill>
              </a:rPr>
              <a:t>United States v. </a:t>
            </a:r>
            <a:r>
              <a:rPr lang="en-US" sz="1100" i="1" dirty="0" err="1" smtClean="0">
                <a:solidFill>
                  <a:schemeClr val="tx2">
                    <a:lumMod val="75000"/>
                  </a:schemeClr>
                </a:solidFill>
              </a:rPr>
              <a:t>Parral</a:t>
            </a:r>
            <a:r>
              <a:rPr lang="en-US" sz="1100" i="1" dirty="0" smtClean="0">
                <a:solidFill>
                  <a:schemeClr val="tx2">
                    <a:lumMod val="75000"/>
                  </a:schemeClr>
                </a:solidFill>
              </a:rPr>
              <a:t>-Dominguez, </a:t>
            </a:r>
            <a:r>
              <a:rPr lang="en-US" sz="1100" dirty="0" smtClean="0">
                <a:solidFill>
                  <a:schemeClr val="tx2">
                    <a:lumMod val="75000"/>
                  </a:schemeClr>
                </a:solidFill>
              </a:rPr>
              <a:t>794 F.3d 440 (4</a:t>
            </a:r>
            <a:r>
              <a:rPr lang="en-US" sz="1100" baseline="30000" dirty="0" smtClean="0">
                <a:solidFill>
                  <a:schemeClr val="tx2">
                    <a:lumMod val="75000"/>
                  </a:schemeClr>
                </a:solidFill>
              </a:rPr>
              <a:t>th</a:t>
            </a:r>
            <a:r>
              <a:rPr lang="en-US" sz="1100" dirty="0" smtClean="0">
                <a:solidFill>
                  <a:schemeClr val="tx2">
                    <a:lumMod val="75000"/>
                  </a:schemeClr>
                </a:solidFill>
              </a:rPr>
              <a:t> Cir. 2015).</a:t>
            </a:r>
          </a:p>
          <a:p>
            <a:pPr marL="400050" lvl="2" indent="0">
              <a:buNone/>
            </a:pPr>
            <a:endParaRPr lang="en-US" sz="1400" dirty="0">
              <a:solidFill>
                <a:schemeClr val="tx2">
                  <a:lumMod val="75000"/>
                </a:schemeClr>
              </a:solidFill>
            </a:endParaRPr>
          </a:p>
          <a:p>
            <a:pPr marL="400050" lvl="2" indent="0">
              <a:buNone/>
            </a:pPr>
            <a:endParaRPr lang="en-US" sz="1400" dirty="0">
              <a:solidFill>
                <a:schemeClr val="tx2">
                  <a:lumMod val="75000"/>
                </a:schemeClr>
              </a:solidFill>
            </a:endParaRPr>
          </a:p>
          <a:p>
            <a:pPr marL="400050" lvl="2" indent="0">
              <a:buNone/>
            </a:pPr>
            <a:endParaRPr lang="en-US" sz="1400" dirty="0">
              <a:solidFill>
                <a:schemeClr val="tx2">
                  <a:lumMod val="75000"/>
                </a:schemeClr>
              </a:solidFill>
            </a:endParaRPr>
          </a:p>
          <a:p>
            <a:pPr marL="400050" lvl="2" indent="0">
              <a:buNone/>
            </a:pPr>
            <a:endParaRPr lang="en-US" sz="1200" dirty="0" smtClean="0"/>
          </a:p>
          <a:p>
            <a:pPr marL="400050" lvl="2" indent="0">
              <a:buNone/>
            </a:pPr>
            <a:r>
              <a:rPr lang="en-US" dirty="0" smtClean="0"/>
              <a:t>  </a:t>
            </a:r>
          </a:p>
          <a:p>
            <a:pPr marL="400050" lvl="2" indent="0">
              <a:buNone/>
            </a:pPr>
            <a:r>
              <a:rPr lang="en-US" dirty="0" smtClean="0"/>
              <a:t> </a:t>
            </a:r>
            <a:endParaRPr lang="en-US" dirty="0"/>
          </a:p>
        </p:txBody>
      </p:sp>
    </p:spTree>
    <p:extLst>
      <p:ext uri="{BB962C8B-B14F-4D97-AF65-F5344CB8AC3E}">
        <p14:creationId xmlns:p14="http://schemas.microsoft.com/office/powerpoint/2010/main" val="336134181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smtClean="0">
                <a:solidFill>
                  <a:schemeClr val="tx2">
                    <a:lumMod val="75000"/>
                  </a:schemeClr>
                </a:solidFill>
              </a:rPr>
              <a:t>Issue 3: Using Force vs. Causing Injury </a:t>
            </a:r>
            <a:endParaRPr lang="en-US" sz="2400" dirty="0">
              <a:solidFill>
                <a:schemeClr val="tx2">
                  <a:lumMod val="75000"/>
                </a:schemeClr>
              </a:solidFill>
            </a:endParaRPr>
          </a:p>
        </p:txBody>
      </p:sp>
      <p:sp>
        <p:nvSpPr>
          <p:cNvPr id="3" name="Content Placeholder 2"/>
          <p:cNvSpPr>
            <a:spLocks noGrp="1"/>
          </p:cNvSpPr>
          <p:nvPr>
            <p:ph idx="1"/>
          </p:nvPr>
        </p:nvSpPr>
        <p:spPr>
          <a:xfrm>
            <a:off x="419100" y="960437"/>
            <a:ext cx="8229600" cy="4530725"/>
          </a:xfrm>
        </p:spPr>
        <p:txBody>
          <a:bodyPr/>
          <a:lstStyle/>
          <a:p>
            <a:pPr marL="400050" lvl="2" indent="0">
              <a:buNone/>
            </a:pPr>
            <a:r>
              <a:rPr lang="en-US" sz="2000" dirty="0" smtClean="0"/>
              <a:t>Offenses with elements requiring </a:t>
            </a:r>
            <a:r>
              <a:rPr lang="en-US" sz="2000" dirty="0" smtClean="0">
                <a:solidFill>
                  <a:srgbClr val="33CCFF"/>
                </a:solidFill>
              </a:rPr>
              <a:t>physical injury, serious physical injury, or even death</a:t>
            </a:r>
            <a:r>
              <a:rPr lang="en-US" sz="2000" dirty="0" smtClean="0"/>
              <a:t> do not equal “violent force.”   </a:t>
            </a:r>
          </a:p>
          <a:p>
            <a:pPr marL="400050" lvl="2" indent="0">
              <a:buNone/>
            </a:pPr>
            <a:endParaRPr lang="en-US" sz="2000" dirty="0"/>
          </a:p>
          <a:p>
            <a:pPr marL="400050" lvl="2" indent="0">
              <a:buNone/>
            </a:pPr>
            <a:r>
              <a:rPr lang="en-US" sz="2000" dirty="0" smtClean="0"/>
              <a:t>This is true because physical injury can be committed without use of </a:t>
            </a:r>
            <a:r>
              <a:rPr lang="en-US" sz="2000" dirty="0" smtClean="0">
                <a:solidFill>
                  <a:schemeClr val="tx2">
                    <a:lumMod val="75000"/>
                  </a:schemeClr>
                </a:solidFill>
              </a:rPr>
              <a:t>strong physical force</a:t>
            </a:r>
            <a:r>
              <a:rPr lang="en-US" sz="2000" dirty="0" smtClean="0"/>
              <a:t>: </a:t>
            </a:r>
          </a:p>
          <a:p>
            <a:pPr marL="400050" lvl="2" indent="0">
              <a:buNone/>
            </a:pPr>
            <a:endParaRPr lang="en-US" sz="2000" dirty="0" smtClean="0"/>
          </a:p>
          <a:p>
            <a:pPr marL="400050" lvl="2" indent="0">
              <a:buNone/>
            </a:pPr>
            <a:r>
              <a:rPr lang="en-US" sz="2000" dirty="0" smtClean="0">
                <a:solidFill>
                  <a:schemeClr val="tx2">
                    <a:lumMod val="90000"/>
                  </a:schemeClr>
                </a:solidFill>
              </a:rPr>
              <a:t>-	poisoning, </a:t>
            </a:r>
          </a:p>
          <a:p>
            <a:pPr marL="400050" lvl="2" indent="0">
              <a:buNone/>
            </a:pPr>
            <a:r>
              <a:rPr lang="en-US" sz="2000" dirty="0" smtClean="0">
                <a:solidFill>
                  <a:schemeClr val="tx2">
                    <a:lumMod val="90000"/>
                  </a:schemeClr>
                </a:solidFill>
              </a:rPr>
              <a:t>-	laying a trap</a:t>
            </a:r>
            <a:r>
              <a:rPr lang="en-US" sz="2000" dirty="0">
                <a:solidFill>
                  <a:schemeClr val="tx2">
                    <a:lumMod val="90000"/>
                  </a:schemeClr>
                </a:solidFill>
              </a:rPr>
              <a:t>,</a:t>
            </a:r>
            <a:r>
              <a:rPr lang="en-US" sz="2000" dirty="0" smtClean="0">
                <a:solidFill>
                  <a:schemeClr val="tx2">
                    <a:lumMod val="90000"/>
                  </a:schemeClr>
                </a:solidFill>
              </a:rPr>
              <a:t> </a:t>
            </a:r>
          </a:p>
          <a:p>
            <a:pPr marL="400050" lvl="2" indent="0">
              <a:buNone/>
            </a:pPr>
            <a:r>
              <a:rPr lang="en-US" sz="2000" dirty="0" smtClean="0">
                <a:solidFill>
                  <a:schemeClr val="tx2">
                    <a:lumMod val="90000"/>
                  </a:schemeClr>
                </a:solidFill>
              </a:rPr>
              <a:t>-	exposing someone to hazardous chemicals, </a:t>
            </a:r>
          </a:p>
          <a:p>
            <a:pPr marL="400050" lvl="2" indent="0">
              <a:buNone/>
            </a:pPr>
            <a:r>
              <a:rPr lang="en-US" sz="2000" dirty="0" smtClean="0">
                <a:solidFill>
                  <a:schemeClr val="tx2">
                    <a:lumMod val="90000"/>
                  </a:schemeClr>
                </a:solidFill>
              </a:rPr>
              <a:t>-	</a:t>
            </a:r>
            <a:r>
              <a:rPr lang="en-US" sz="2000" dirty="0">
                <a:solidFill>
                  <a:schemeClr val="tx2">
                    <a:lumMod val="90000"/>
                  </a:schemeClr>
                </a:solidFill>
              </a:rPr>
              <a:t>w</a:t>
            </a:r>
            <a:r>
              <a:rPr lang="en-US" sz="2000" dirty="0" smtClean="0">
                <a:solidFill>
                  <a:schemeClr val="tx2">
                    <a:lumMod val="90000"/>
                  </a:schemeClr>
                </a:solidFill>
              </a:rPr>
              <a:t>ithholding medicine,</a:t>
            </a:r>
          </a:p>
          <a:p>
            <a:pPr marL="400050" lvl="2" indent="0">
              <a:buNone/>
            </a:pPr>
            <a:r>
              <a:rPr lang="en-US" sz="2000" dirty="0" smtClean="0">
                <a:solidFill>
                  <a:schemeClr val="tx2">
                    <a:lumMod val="90000"/>
                  </a:schemeClr>
                </a:solidFill>
              </a:rPr>
              <a:t>-	locking someone in car on a hot day, </a:t>
            </a:r>
            <a:endParaRPr lang="en-US" sz="2000" dirty="0">
              <a:solidFill>
                <a:schemeClr val="tx2">
                  <a:lumMod val="90000"/>
                </a:schemeClr>
              </a:solidFill>
            </a:endParaRPr>
          </a:p>
          <a:p>
            <a:pPr marL="400050" lvl="2" indent="0">
              <a:buNone/>
            </a:pPr>
            <a:r>
              <a:rPr lang="en-US" sz="2000" dirty="0" smtClean="0">
                <a:solidFill>
                  <a:schemeClr val="tx2">
                    <a:lumMod val="90000"/>
                  </a:schemeClr>
                </a:solidFill>
              </a:rPr>
              <a:t>-	starving someone to death, neglecting a child, etc., </a:t>
            </a:r>
          </a:p>
          <a:p>
            <a:pPr marL="400050" lvl="2" indent="0">
              <a:buNone/>
            </a:pPr>
            <a:r>
              <a:rPr lang="en-US" sz="2000" dirty="0" smtClean="0">
                <a:solidFill>
                  <a:schemeClr val="tx2">
                    <a:lumMod val="90000"/>
                  </a:schemeClr>
                </a:solidFill>
              </a:rPr>
              <a:t>- 	placing a barrier in front of a car, which causes an 	accident,</a:t>
            </a:r>
          </a:p>
          <a:p>
            <a:pPr marL="400050" lvl="2" indent="0">
              <a:buNone/>
            </a:pPr>
            <a:r>
              <a:rPr lang="en-US" sz="2000" dirty="0" smtClean="0">
                <a:solidFill>
                  <a:schemeClr val="tx2">
                    <a:lumMod val="90000"/>
                  </a:schemeClr>
                </a:solidFill>
              </a:rPr>
              <a:t>-	leaving an unconscious person in middle of road </a:t>
            </a:r>
          </a:p>
          <a:p>
            <a:pPr marL="400050" lvl="2" indent="0">
              <a:buNone/>
            </a:pPr>
            <a:endParaRPr lang="en-US" sz="2000" dirty="0" smtClean="0">
              <a:solidFill>
                <a:schemeClr val="tx2">
                  <a:lumMod val="90000"/>
                </a:schemeClr>
              </a:solidFill>
            </a:endParaRPr>
          </a:p>
          <a:p>
            <a:pPr marL="400050" lvl="2" indent="0">
              <a:buNone/>
            </a:pPr>
            <a:endParaRPr lang="en-US" dirty="0" smtClean="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36507261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6"/>
            <a:ext cx="8229600" cy="523874"/>
          </a:xfrm>
        </p:spPr>
        <p:txBody>
          <a:bodyPr/>
          <a:lstStyle/>
          <a:p>
            <a:r>
              <a:rPr lang="en-US" sz="2400" dirty="0" smtClean="0">
                <a:solidFill>
                  <a:schemeClr val="tx2">
                    <a:lumMod val="75000"/>
                  </a:schemeClr>
                </a:solidFill>
              </a:rPr>
              <a:t>Issue </a:t>
            </a:r>
            <a:r>
              <a:rPr lang="en-US" sz="2400" dirty="0">
                <a:solidFill>
                  <a:schemeClr val="tx2">
                    <a:lumMod val="75000"/>
                  </a:schemeClr>
                </a:solidFill>
              </a:rPr>
              <a:t>3</a:t>
            </a:r>
            <a:r>
              <a:rPr lang="en-US" sz="2400" dirty="0" smtClean="0">
                <a:solidFill>
                  <a:schemeClr val="tx2">
                    <a:lumMod val="75000"/>
                  </a:schemeClr>
                </a:solidFill>
              </a:rPr>
              <a:t>: Using Force vs. Causing Injury </a:t>
            </a:r>
            <a:endParaRPr lang="en-US" sz="2400" dirty="0">
              <a:solidFill>
                <a:schemeClr val="tx2">
                  <a:lumMod val="75000"/>
                </a:schemeClr>
              </a:solidFill>
            </a:endParaRPr>
          </a:p>
        </p:txBody>
      </p:sp>
      <p:sp>
        <p:nvSpPr>
          <p:cNvPr id="3" name="Content Placeholder 2"/>
          <p:cNvSpPr>
            <a:spLocks noGrp="1"/>
          </p:cNvSpPr>
          <p:nvPr>
            <p:ph idx="1"/>
          </p:nvPr>
        </p:nvSpPr>
        <p:spPr>
          <a:xfrm>
            <a:off x="419100" y="533400"/>
            <a:ext cx="8229600" cy="5181601"/>
          </a:xfrm>
        </p:spPr>
        <p:txBody>
          <a:bodyPr/>
          <a:lstStyle/>
          <a:p>
            <a:pPr marL="400050" lvl="2" indent="0">
              <a:buNone/>
            </a:pPr>
            <a:r>
              <a:rPr lang="en-US" sz="1600" dirty="0" smtClean="0">
                <a:solidFill>
                  <a:schemeClr val="tx2">
                    <a:lumMod val="90000"/>
                  </a:schemeClr>
                </a:solidFill>
              </a:rPr>
              <a:t>Examples</a:t>
            </a:r>
            <a:r>
              <a:rPr lang="en-US" sz="1600" dirty="0" smtClean="0"/>
              <a:t>:  </a:t>
            </a:r>
            <a:r>
              <a:rPr lang="en-US" sz="1600" dirty="0"/>
              <a:t>O</a:t>
            </a:r>
            <a:r>
              <a:rPr lang="en-US" sz="1600" dirty="0" smtClean="0"/>
              <a:t>ffenses with </a:t>
            </a:r>
            <a:r>
              <a:rPr lang="en-US" sz="1600" dirty="0" smtClean="0">
                <a:solidFill>
                  <a:srgbClr val="33CCFF"/>
                </a:solidFill>
              </a:rPr>
              <a:t>physical injury, serious physical injury, or even death </a:t>
            </a:r>
            <a:r>
              <a:rPr lang="en-US" sz="1600" dirty="0" smtClean="0"/>
              <a:t>elements that do not qualify as violent felonies under the force clause:</a:t>
            </a:r>
          </a:p>
          <a:p>
            <a:pPr marL="400050" lvl="2" indent="0">
              <a:buNone/>
            </a:pPr>
            <a:r>
              <a:rPr lang="en-US" sz="1100" dirty="0" smtClean="0">
                <a:solidFill>
                  <a:srgbClr val="FFFF99"/>
                </a:solidFill>
              </a:rPr>
              <a:t>Assault Offenses</a:t>
            </a:r>
          </a:p>
          <a:p>
            <a:pPr marL="400050" lvl="2" indent="0">
              <a:buNone/>
            </a:pPr>
            <a:endParaRPr lang="en-US" sz="1100" dirty="0" smtClean="0">
              <a:solidFill>
                <a:srgbClr val="FFFF99"/>
              </a:solidFill>
            </a:endParaRPr>
          </a:p>
          <a:p>
            <a:pPr marL="685800" lvl="2" indent="-285750"/>
            <a:r>
              <a:rPr lang="en-US" sz="1070" dirty="0"/>
              <a:t>Connecticut assault requiring intentionally causing physical injury. </a:t>
            </a:r>
            <a:r>
              <a:rPr lang="en-US" sz="1070" i="1" dirty="0">
                <a:solidFill>
                  <a:schemeClr val="tx2">
                    <a:lumMod val="90000"/>
                  </a:schemeClr>
                </a:solidFill>
              </a:rPr>
              <a:t>Whyte v. Lynch, </a:t>
            </a:r>
            <a:r>
              <a:rPr lang="en-US" sz="1070" dirty="0">
                <a:solidFill>
                  <a:schemeClr val="tx2">
                    <a:lumMod val="90000"/>
                  </a:schemeClr>
                </a:solidFill>
              </a:rPr>
              <a:t>807 F.3d 463 (1</a:t>
            </a:r>
            <a:r>
              <a:rPr lang="en-US" sz="1070" baseline="30000" dirty="0">
                <a:solidFill>
                  <a:schemeClr val="tx2">
                    <a:lumMod val="90000"/>
                  </a:schemeClr>
                </a:solidFill>
              </a:rPr>
              <a:t>st</a:t>
            </a:r>
            <a:r>
              <a:rPr lang="en-US" sz="1070" dirty="0">
                <a:solidFill>
                  <a:schemeClr val="tx2">
                    <a:lumMod val="90000"/>
                  </a:schemeClr>
                </a:solidFill>
              </a:rPr>
              <a:t> Cir. 2015</a:t>
            </a:r>
            <a:r>
              <a:rPr lang="en-US" sz="1070" dirty="0" smtClean="0">
                <a:solidFill>
                  <a:schemeClr val="tx2">
                    <a:lumMod val="90000"/>
                  </a:schemeClr>
                </a:solidFill>
              </a:rPr>
              <a:t>) (</a:t>
            </a:r>
            <a:r>
              <a:rPr lang="en-US" sz="1070" dirty="0" smtClean="0">
                <a:solidFill>
                  <a:srgbClr val="33CCFF"/>
                </a:solidFill>
              </a:rPr>
              <a:t>post-</a:t>
            </a:r>
            <a:r>
              <a:rPr lang="en-US" sz="1070" i="1" dirty="0" smtClean="0">
                <a:solidFill>
                  <a:srgbClr val="33CCFF"/>
                </a:solidFill>
              </a:rPr>
              <a:t>Johnson</a:t>
            </a:r>
            <a:r>
              <a:rPr lang="en-US" sz="1070" dirty="0" smtClean="0">
                <a:solidFill>
                  <a:schemeClr val="tx2">
                    <a:lumMod val="90000"/>
                  </a:schemeClr>
                </a:solidFill>
              </a:rPr>
              <a:t>)</a:t>
            </a:r>
            <a:r>
              <a:rPr lang="en-US" sz="1070" dirty="0" smtClean="0"/>
              <a:t>; </a:t>
            </a:r>
            <a:r>
              <a:rPr lang="en-US" sz="1070" i="1" dirty="0" err="1">
                <a:solidFill>
                  <a:srgbClr val="FFFF99"/>
                </a:solidFill>
              </a:rPr>
              <a:t>Chrzanoski</a:t>
            </a:r>
            <a:r>
              <a:rPr lang="en-US" sz="1070" i="1" dirty="0">
                <a:solidFill>
                  <a:srgbClr val="FFFF99"/>
                </a:solidFill>
              </a:rPr>
              <a:t> v. Ashcroft</a:t>
            </a:r>
            <a:r>
              <a:rPr lang="en-US" sz="1070" dirty="0">
                <a:solidFill>
                  <a:srgbClr val="FFFF99"/>
                </a:solidFill>
              </a:rPr>
              <a:t>, 327 F.3d 188 (2d Cir. 2003</a:t>
            </a:r>
            <a:r>
              <a:rPr lang="en-US" sz="1070" dirty="0" smtClean="0">
                <a:solidFill>
                  <a:srgbClr val="FFFF99"/>
                </a:solidFill>
              </a:rPr>
              <a:t>). </a:t>
            </a:r>
          </a:p>
          <a:p>
            <a:pPr marL="685800" lvl="2" indent="-285750"/>
            <a:endParaRPr lang="en-US" sz="1070" dirty="0">
              <a:solidFill>
                <a:srgbClr val="FFFF99"/>
              </a:solidFill>
            </a:endParaRPr>
          </a:p>
          <a:p>
            <a:pPr marL="685800" lvl="2" indent="-285750"/>
            <a:r>
              <a:rPr lang="en-US" sz="1070" dirty="0" smtClean="0"/>
              <a:t>Puerto Rico aggravated battery requiring intentional infliction of physical injury.  </a:t>
            </a:r>
            <a:r>
              <a:rPr lang="en-US" sz="1070" i="1" dirty="0" smtClean="0">
                <a:solidFill>
                  <a:schemeClr val="tx2">
                    <a:lumMod val="90000"/>
                  </a:schemeClr>
                </a:solidFill>
              </a:rPr>
              <a:t>Matter of Guzman-</a:t>
            </a:r>
            <a:r>
              <a:rPr lang="en-US" sz="1070" i="1" dirty="0" err="1" smtClean="0">
                <a:solidFill>
                  <a:schemeClr val="tx2">
                    <a:lumMod val="90000"/>
                  </a:schemeClr>
                </a:solidFill>
              </a:rPr>
              <a:t>Polanco</a:t>
            </a:r>
            <a:r>
              <a:rPr lang="en-US" sz="1070" dirty="0" smtClean="0">
                <a:solidFill>
                  <a:schemeClr val="tx2">
                    <a:lumMod val="90000"/>
                  </a:schemeClr>
                </a:solidFill>
              </a:rPr>
              <a:t>, 26 I &amp; N Dec. 713 (BIA 2016) (</a:t>
            </a:r>
            <a:r>
              <a:rPr lang="en-US" sz="1070" dirty="0" smtClean="0">
                <a:solidFill>
                  <a:srgbClr val="33CCFF"/>
                </a:solidFill>
              </a:rPr>
              <a:t>post-</a:t>
            </a:r>
            <a:r>
              <a:rPr lang="en-US" sz="1070" i="1" dirty="0" smtClean="0">
                <a:solidFill>
                  <a:srgbClr val="33CCFF"/>
                </a:solidFill>
              </a:rPr>
              <a:t>Johnson</a:t>
            </a:r>
            <a:r>
              <a:rPr lang="en-US" sz="1070" dirty="0" smtClean="0">
                <a:solidFill>
                  <a:schemeClr val="tx2">
                    <a:lumMod val="90000"/>
                  </a:schemeClr>
                </a:solidFill>
              </a:rPr>
              <a:t>).</a:t>
            </a:r>
          </a:p>
          <a:p>
            <a:pPr marL="400050" lvl="2" indent="0">
              <a:buNone/>
            </a:pPr>
            <a:endParaRPr lang="en-US" sz="1070" dirty="0">
              <a:solidFill>
                <a:srgbClr val="FFFF99"/>
              </a:solidFill>
            </a:endParaRPr>
          </a:p>
          <a:p>
            <a:pPr marL="685800" lvl="2" indent="-285750"/>
            <a:r>
              <a:rPr lang="en-US" sz="1070" dirty="0"/>
              <a:t>Texas aggravated assault requiring intentionally causing physical </a:t>
            </a:r>
            <a:r>
              <a:rPr lang="en-US" sz="1070" dirty="0" smtClean="0"/>
              <a:t>injury.  </a:t>
            </a:r>
            <a:r>
              <a:rPr lang="en-US" sz="1070" i="1" dirty="0" smtClean="0">
                <a:solidFill>
                  <a:srgbClr val="FFFF99"/>
                </a:solidFill>
              </a:rPr>
              <a:t>United </a:t>
            </a:r>
            <a:r>
              <a:rPr lang="en-US" sz="1070" i="1" dirty="0">
                <a:solidFill>
                  <a:srgbClr val="FFFF99"/>
                </a:solidFill>
              </a:rPr>
              <a:t>States v. Zuniga-Soto</a:t>
            </a:r>
            <a:r>
              <a:rPr lang="en-US" sz="1070" dirty="0">
                <a:solidFill>
                  <a:srgbClr val="FFFF99"/>
                </a:solidFill>
              </a:rPr>
              <a:t>, 527 F.3d 1110, 1125 n.3 (10th Cir. 2008</a:t>
            </a:r>
            <a:r>
              <a:rPr lang="en-US" sz="1070" dirty="0" smtClean="0">
                <a:solidFill>
                  <a:srgbClr val="FFFF99"/>
                </a:solidFill>
              </a:rPr>
              <a:t>); </a:t>
            </a:r>
            <a:r>
              <a:rPr lang="en-US" sz="1070" i="1" dirty="0" smtClean="0">
                <a:solidFill>
                  <a:srgbClr val="FFFF99"/>
                </a:solidFill>
              </a:rPr>
              <a:t>United States v. Villegas-Hernandez</a:t>
            </a:r>
            <a:r>
              <a:rPr lang="en-US" sz="1070" dirty="0" smtClean="0">
                <a:solidFill>
                  <a:srgbClr val="FFFF99"/>
                </a:solidFill>
              </a:rPr>
              <a:t>, 468 F.3d 874, 879 (5</a:t>
            </a:r>
            <a:r>
              <a:rPr lang="en-US" sz="1070" baseline="30000" dirty="0" smtClean="0">
                <a:solidFill>
                  <a:srgbClr val="FFFF99"/>
                </a:solidFill>
              </a:rPr>
              <a:t>th</a:t>
            </a:r>
            <a:r>
              <a:rPr lang="en-US" sz="1070" dirty="0" smtClean="0">
                <a:solidFill>
                  <a:srgbClr val="FFFF99"/>
                </a:solidFill>
              </a:rPr>
              <a:t> Cir. 2006). </a:t>
            </a:r>
            <a:endParaRPr lang="en-US" sz="1070" dirty="0">
              <a:solidFill>
                <a:srgbClr val="FFFF99"/>
              </a:solidFill>
            </a:endParaRPr>
          </a:p>
          <a:p>
            <a:pPr marL="400050" lvl="2" indent="0">
              <a:buNone/>
            </a:pPr>
            <a:endParaRPr lang="en-US" sz="1070" dirty="0">
              <a:solidFill>
                <a:srgbClr val="FFFF99"/>
              </a:solidFill>
            </a:endParaRPr>
          </a:p>
          <a:p>
            <a:pPr marL="685800" lvl="2" indent="-285750"/>
            <a:r>
              <a:rPr lang="en-US" sz="1070" dirty="0"/>
              <a:t>Colorado assault requiring defendant to cause bodily injury </a:t>
            </a:r>
            <a:r>
              <a:rPr lang="en-US" sz="1070" dirty="0">
                <a:solidFill>
                  <a:srgbClr val="33CCFF"/>
                </a:solidFill>
              </a:rPr>
              <a:t>using a deadly </a:t>
            </a:r>
            <a:r>
              <a:rPr lang="en-US" sz="1070" dirty="0" smtClean="0">
                <a:solidFill>
                  <a:srgbClr val="33CCFF"/>
                </a:solidFill>
              </a:rPr>
              <a:t>weapon</a:t>
            </a:r>
            <a:r>
              <a:rPr lang="en-US" sz="1070" dirty="0" smtClean="0"/>
              <a:t>.  </a:t>
            </a:r>
            <a:r>
              <a:rPr lang="en-US" sz="1070" i="1" dirty="0" smtClean="0">
                <a:solidFill>
                  <a:srgbClr val="FFFF99"/>
                </a:solidFill>
              </a:rPr>
              <a:t>United </a:t>
            </a:r>
            <a:r>
              <a:rPr lang="en-US" sz="1070" i="1" dirty="0">
                <a:solidFill>
                  <a:srgbClr val="FFFF99"/>
                </a:solidFill>
              </a:rPr>
              <a:t>States v. Perez-Vargas</a:t>
            </a:r>
            <a:r>
              <a:rPr lang="en-US" sz="1070" dirty="0">
                <a:solidFill>
                  <a:srgbClr val="FFFF99"/>
                </a:solidFill>
              </a:rPr>
              <a:t>, 414 F.3d 1282 (10th Cir. </a:t>
            </a:r>
            <a:r>
              <a:rPr lang="en-US" sz="1070" dirty="0" smtClean="0">
                <a:solidFill>
                  <a:srgbClr val="FFFF99"/>
                </a:solidFill>
              </a:rPr>
              <a:t>2005); </a:t>
            </a:r>
            <a:r>
              <a:rPr lang="en-US" sz="1070" dirty="0" smtClean="0"/>
              <a:t>Colorado assault by drugging.</a:t>
            </a:r>
            <a:r>
              <a:rPr lang="en-US" sz="1070" dirty="0" smtClean="0">
                <a:solidFill>
                  <a:srgbClr val="FFFF99"/>
                </a:solidFill>
              </a:rPr>
              <a:t>  </a:t>
            </a:r>
            <a:r>
              <a:rPr lang="en-US" sz="1070" i="1" dirty="0" smtClean="0">
                <a:solidFill>
                  <a:srgbClr val="FFFF99"/>
                </a:solidFill>
              </a:rPr>
              <a:t>United States v. Rodriguez-Enriquez</a:t>
            </a:r>
            <a:r>
              <a:rPr lang="en-US" sz="1070" dirty="0" smtClean="0">
                <a:solidFill>
                  <a:srgbClr val="FFFF99"/>
                </a:solidFill>
              </a:rPr>
              <a:t>, 518 F.3d 1191 (10th Cir. 2008). </a:t>
            </a:r>
            <a:endParaRPr lang="en-US" sz="1070" dirty="0">
              <a:solidFill>
                <a:srgbClr val="FFFF99"/>
              </a:solidFill>
            </a:endParaRPr>
          </a:p>
          <a:p>
            <a:pPr marL="685800" lvl="2" indent="-285750"/>
            <a:endParaRPr lang="en-US" sz="1070" dirty="0">
              <a:solidFill>
                <a:srgbClr val="FFFF99"/>
              </a:solidFill>
            </a:endParaRPr>
          </a:p>
          <a:p>
            <a:pPr marL="685800" lvl="2" indent="-285750"/>
            <a:r>
              <a:rPr lang="en-US" sz="1070" dirty="0" smtClean="0"/>
              <a:t>New Jersey aggravated </a:t>
            </a:r>
            <a:r>
              <a:rPr lang="en-US" sz="1070" dirty="0"/>
              <a:t>assault requiring a defendant to cause significant bodily injury. </a:t>
            </a:r>
            <a:r>
              <a:rPr lang="en-US" sz="1070" i="1" dirty="0">
                <a:solidFill>
                  <a:srgbClr val="FFFF99"/>
                </a:solidFill>
              </a:rPr>
              <a:t>United States v. Martinez-Flores</a:t>
            </a:r>
            <a:r>
              <a:rPr lang="en-US" sz="1070" dirty="0">
                <a:solidFill>
                  <a:srgbClr val="FFFF99"/>
                </a:solidFill>
              </a:rPr>
              <a:t>, 720 F.3d 293, 299 (5th Cir. 2013</a:t>
            </a:r>
            <a:r>
              <a:rPr lang="en-US" sz="1070" dirty="0" smtClean="0">
                <a:solidFill>
                  <a:srgbClr val="FFFF99"/>
                </a:solidFill>
              </a:rPr>
              <a:t>).</a:t>
            </a:r>
          </a:p>
          <a:p>
            <a:pPr marL="685800" lvl="2" indent="-285750"/>
            <a:endParaRPr lang="en-US" sz="1070" dirty="0">
              <a:solidFill>
                <a:srgbClr val="FFFF99"/>
              </a:solidFill>
            </a:endParaRPr>
          </a:p>
          <a:p>
            <a:pPr marL="685800" lvl="2" indent="-285750"/>
            <a:r>
              <a:rPr lang="en-US" sz="1070" dirty="0" smtClean="0"/>
              <a:t>Arizona aggravated assault requiring attempt to cause injury with use of dangerous weapon.  </a:t>
            </a:r>
            <a:r>
              <a:rPr lang="en-US" sz="1070" i="1" dirty="0" smtClean="0">
                <a:solidFill>
                  <a:srgbClr val="FFFF99"/>
                </a:solidFill>
              </a:rPr>
              <a:t>United States v. Gomez-Hernandez, </a:t>
            </a:r>
            <a:r>
              <a:rPr lang="en-US" sz="1070" dirty="0" smtClean="0">
                <a:solidFill>
                  <a:srgbClr val="FFFF99"/>
                </a:solidFill>
              </a:rPr>
              <a:t>680 F.3d 1171 (9</a:t>
            </a:r>
            <a:r>
              <a:rPr lang="en-US" sz="1070" baseline="30000" dirty="0" smtClean="0">
                <a:solidFill>
                  <a:srgbClr val="FFFF99"/>
                </a:solidFill>
              </a:rPr>
              <a:t>th</a:t>
            </a:r>
            <a:r>
              <a:rPr lang="en-US" sz="1070" dirty="0" smtClean="0">
                <a:solidFill>
                  <a:srgbClr val="FFFF99"/>
                </a:solidFill>
              </a:rPr>
              <a:t> Cir. 2012).</a:t>
            </a:r>
          </a:p>
          <a:p>
            <a:pPr marL="400050" lvl="2" indent="0">
              <a:buNone/>
            </a:pPr>
            <a:endParaRPr lang="en-US" sz="1070" dirty="0">
              <a:solidFill>
                <a:srgbClr val="FFFF99"/>
              </a:solidFill>
            </a:endParaRPr>
          </a:p>
          <a:p>
            <a:pPr marL="685800" lvl="2" indent="-285750"/>
            <a:r>
              <a:rPr lang="en-US" sz="1070" dirty="0"/>
              <a:t>Arizona endangerment requiring action that creates risk of imminent death or physical injury</a:t>
            </a:r>
            <a:r>
              <a:rPr lang="en-US" sz="1070" dirty="0">
                <a:solidFill>
                  <a:srgbClr val="FFFF99"/>
                </a:solidFill>
              </a:rPr>
              <a:t>.  </a:t>
            </a:r>
            <a:r>
              <a:rPr lang="en-US" sz="1070" i="1" dirty="0">
                <a:solidFill>
                  <a:srgbClr val="FFFF99"/>
                </a:solidFill>
              </a:rPr>
              <a:t>United States v. Hernandez-Castellanos</a:t>
            </a:r>
            <a:r>
              <a:rPr lang="en-US" sz="1070" dirty="0">
                <a:solidFill>
                  <a:srgbClr val="FFFF99"/>
                </a:solidFill>
              </a:rPr>
              <a:t>, 287 F.3d 876, 881 (9</a:t>
            </a:r>
            <a:r>
              <a:rPr lang="en-US" sz="1070" baseline="30000" dirty="0">
                <a:solidFill>
                  <a:srgbClr val="FFFF99"/>
                </a:solidFill>
              </a:rPr>
              <a:t>th</a:t>
            </a:r>
            <a:r>
              <a:rPr lang="en-US" sz="1070" dirty="0">
                <a:solidFill>
                  <a:srgbClr val="FFFF99"/>
                </a:solidFill>
              </a:rPr>
              <a:t> Cir. 2002). </a:t>
            </a:r>
            <a:endParaRPr lang="en-US" sz="1070" dirty="0" smtClean="0">
              <a:solidFill>
                <a:srgbClr val="FFFF99"/>
              </a:solidFill>
            </a:endParaRPr>
          </a:p>
          <a:p>
            <a:pPr marL="685800" lvl="2" indent="-285750"/>
            <a:endParaRPr lang="en-US" sz="1070" dirty="0" smtClean="0">
              <a:solidFill>
                <a:srgbClr val="FFFF99"/>
              </a:solidFill>
            </a:endParaRPr>
          </a:p>
          <a:p>
            <a:pPr marL="685800" lvl="2" indent="-285750"/>
            <a:r>
              <a:rPr lang="en-US" sz="1070" dirty="0" smtClean="0"/>
              <a:t>North Carolina assault with dangerous weapon with intent to kill.   </a:t>
            </a:r>
            <a:r>
              <a:rPr lang="en-US" sz="1070" i="1" dirty="0" smtClean="0">
                <a:solidFill>
                  <a:schemeClr val="tx2">
                    <a:lumMod val="90000"/>
                  </a:schemeClr>
                </a:solidFill>
              </a:rPr>
              <a:t>United States v. Brown</a:t>
            </a:r>
            <a:r>
              <a:rPr lang="en-US" sz="1070" dirty="0" smtClean="0">
                <a:solidFill>
                  <a:schemeClr val="tx2">
                    <a:lumMod val="90000"/>
                  </a:schemeClr>
                </a:solidFill>
              </a:rPr>
              <a:t>, __ F. Supp.3d __, 2017 WL 1383640 )(D. D. C. 2017)( </a:t>
            </a:r>
            <a:r>
              <a:rPr lang="en-US" sz="1070" dirty="0" smtClean="0">
                <a:solidFill>
                  <a:srgbClr val="33CCFF"/>
                </a:solidFill>
              </a:rPr>
              <a:t>post-</a:t>
            </a:r>
            <a:r>
              <a:rPr lang="en-US" sz="1070" i="1" dirty="0" smtClean="0">
                <a:solidFill>
                  <a:srgbClr val="33CCFF"/>
                </a:solidFill>
              </a:rPr>
              <a:t>Johnson</a:t>
            </a:r>
            <a:r>
              <a:rPr lang="en-US" sz="1070" dirty="0" smtClean="0">
                <a:solidFill>
                  <a:schemeClr val="tx2">
                    <a:lumMod val="90000"/>
                  </a:schemeClr>
                </a:solidFill>
              </a:rPr>
              <a:t>).</a:t>
            </a:r>
          </a:p>
          <a:p>
            <a:pPr marL="685800" lvl="2" indent="-285750"/>
            <a:endParaRPr lang="en-US" sz="1070" dirty="0">
              <a:solidFill>
                <a:schemeClr val="tx2">
                  <a:lumMod val="90000"/>
                </a:schemeClr>
              </a:solidFill>
            </a:endParaRPr>
          </a:p>
          <a:p>
            <a:pPr marL="685800" lvl="2" indent="-285750"/>
            <a:r>
              <a:rPr lang="en-US" sz="1070" dirty="0" smtClean="0"/>
              <a:t>Pennsylvania aggravated assault. </a:t>
            </a:r>
            <a:r>
              <a:rPr lang="en-US" sz="1070" i="1" dirty="0" smtClean="0">
                <a:solidFill>
                  <a:schemeClr val="tx2">
                    <a:lumMod val="90000"/>
                  </a:schemeClr>
                </a:solidFill>
              </a:rPr>
              <a:t>United States v. Fisher,</a:t>
            </a:r>
            <a:r>
              <a:rPr lang="en-US" sz="1070" dirty="0" smtClean="0">
                <a:solidFill>
                  <a:schemeClr val="tx2">
                    <a:lumMod val="90000"/>
                  </a:schemeClr>
                </a:solidFill>
              </a:rPr>
              <a:t> 2017 WL 1426049 (E. D. Pa. 2017) (</a:t>
            </a:r>
            <a:r>
              <a:rPr lang="en-US" sz="1070" dirty="0" smtClean="0">
                <a:solidFill>
                  <a:srgbClr val="33CCFF"/>
                </a:solidFill>
              </a:rPr>
              <a:t>post-</a:t>
            </a:r>
            <a:r>
              <a:rPr lang="en-US" sz="1070" i="1" dirty="0" smtClean="0">
                <a:solidFill>
                  <a:srgbClr val="33CCFF"/>
                </a:solidFill>
              </a:rPr>
              <a:t>Johnson</a:t>
            </a:r>
            <a:r>
              <a:rPr lang="en-US" sz="1070" dirty="0" smtClean="0">
                <a:solidFill>
                  <a:schemeClr val="tx2">
                    <a:lumMod val="90000"/>
                  </a:schemeClr>
                </a:solidFill>
              </a:rPr>
              <a:t>).</a:t>
            </a:r>
            <a:endParaRPr lang="en-US" sz="1070" dirty="0">
              <a:solidFill>
                <a:schemeClr val="tx2">
                  <a:lumMod val="90000"/>
                </a:schemeClr>
              </a:solidFill>
            </a:endParaRPr>
          </a:p>
          <a:p>
            <a:pPr marL="685800" lvl="2" indent="-285750"/>
            <a:endParaRPr lang="en-US" sz="1100" dirty="0" smtClean="0">
              <a:solidFill>
                <a:srgbClr val="FFFF99"/>
              </a:solidFill>
            </a:endParaRPr>
          </a:p>
          <a:p>
            <a:pPr marL="685800" lvl="2" indent="-285750"/>
            <a:endParaRPr lang="en-US" sz="1100" dirty="0">
              <a:solidFill>
                <a:srgbClr val="FFFF99"/>
              </a:solidFill>
            </a:endParaRPr>
          </a:p>
          <a:p>
            <a:pPr marL="400050" lvl="2" indent="0">
              <a:buNone/>
            </a:pPr>
            <a:endParaRPr lang="en-US" sz="1400" dirty="0" smtClean="0">
              <a:solidFill>
                <a:srgbClr val="FFFF99"/>
              </a:solidFill>
            </a:endParaRPr>
          </a:p>
          <a:p>
            <a:pPr marL="685800" lvl="2" indent="-285750"/>
            <a:endParaRPr lang="en-US" sz="1400" dirty="0" smtClean="0">
              <a:solidFill>
                <a:srgbClr val="FFFF99"/>
              </a:solidFill>
            </a:endParaRPr>
          </a:p>
          <a:p>
            <a:pPr marL="685800" lvl="2" indent="-285750"/>
            <a:endParaRPr lang="en-US" sz="1400" dirty="0">
              <a:solidFill>
                <a:srgbClr val="FFFF99"/>
              </a:solidFill>
            </a:endParaRPr>
          </a:p>
          <a:p>
            <a:pPr marL="685800" lvl="2" indent="-285750"/>
            <a:endParaRPr lang="en-US" sz="1400" dirty="0" smtClean="0">
              <a:solidFill>
                <a:srgbClr val="FFFF99"/>
              </a:solidFill>
            </a:endParaRPr>
          </a:p>
          <a:p>
            <a:pPr marL="685800" lvl="2" indent="-285750"/>
            <a:endParaRPr lang="en-US" sz="1600" dirty="0">
              <a:solidFill>
                <a:srgbClr val="FFFF99"/>
              </a:solidFill>
            </a:endParaRPr>
          </a:p>
          <a:p>
            <a:pPr marL="400050" lvl="2" indent="0">
              <a:buNone/>
            </a:pPr>
            <a:r>
              <a:rPr lang="en-US" sz="1600" dirty="0" smtClean="0">
                <a:solidFill>
                  <a:srgbClr val="FFFF99"/>
                </a:solidFill>
              </a:rPr>
              <a:t>  </a:t>
            </a:r>
            <a:r>
              <a:rPr lang="en-US" sz="1600" i="1" dirty="0" smtClean="0">
                <a:solidFill>
                  <a:srgbClr val="FFFF99"/>
                </a:solidFill>
              </a:rPr>
              <a:t> </a:t>
            </a:r>
            <a:endParaRPr lang="en-US" sz="1600" i="1" dirty="0">
              <a:solidFill>
                <a:srgbClr val="FFFF99"/>
              </a:solidFill>
            </a:endParaRPr>
          </a:p>
          <a:p>
            <a:pPr marL="400050" lvl="2" indent="0">
              <a:buNone/>
            </a:pPr>
            <a:endParaRPr lang="en-US" sz="1600" i="1" dirty="0">
              <a:solidFill>
                <a:srgbClr val="FFFF99"/>
              </a:solidFill>
            </a:endParaRPr>
          </a:p>
          <a:p>
            <a:pPr marL="400050" lvl="2" indent="0">
              <a:buNone/>
            </a:pPr>
            <a:endParaRPr lang="en-US" sz="2000"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77571379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600075"/>
          </a:xfrm>
        </p:spPr>
        <p:txBody>
          <a:bodyPr/>
          <a:lstStyle/>
          <a:p>
            <a:r>
              <a:rPr lang="en-US" sz="2400" dirty="0" smtClean="0">
                <a:solidFill>
                  <a:schemeClr val="tx2">
                    <a:lumMod val="75000"/>
                  </a:schemeClr>
                </a:solidFill>
              </a:rPr>
              <a:t>Issue 3: Using Force vs. Causing Injury </a:t>
            </a:r>
            <a:endParaRPr lang="en-US" sz="2400" dirty="0">
              <a:solidFill>
                <a:schemeClr val="tx2">
                  <a:lumMod val="75000"/>
                </a:schemeClr>
              </a:solidFill>
            </a:endParaRPr>
          </a:p>
        </p:txBody>
      </p:sp>
      <p:sp>
        <p:nvSpPr>
          <p:cNvPr id="3" name="Content Placeholder 2"/>
          <p:cNvSpPr>
            <a:spLocks noGrp="1"/>
          </p:cNvSpPr>
          <p:nvPr>
            <p:ph idx="1"/>
          </p:nvPr>
        </p:nvSpPr>
        <p:spPr>
          <a:xfrm>
            <a:off x="419100" y="685800"/>
            <a:ext cx="8229600" cy="4805363"/>
          </a:xfrm>
        </p:spPr>
        <p:txBody>
          <a:bodyPr/>
          <a:lstStyle/>
          <a:p>
            <a:pPr marL="400050" lvl="2" indent="0">
              <a:buNone/>
            </a:pPr>
            <a:r>
              <a:rPr lang="en-US" sz="2000" dirty="0" smtClean="0">
                <a:solidFill>
                  <a:schemeClr val="tx2">
                    <a:lumMod val="90000"/>
                  </a:schemeClr>
                </a:solidFill>
              </a:rPr>
              <a:t>Examples</a:t>
            </a:r>
            <a:r>
              <a:rPr lang="en-US" sz="2000" dirty="0" smtClean="0"/>
              <a:t>:  Offenses with </a:t>
            </a:r>
            <a:r>
              <a:rPr lang="en-US" sz="2000" dirty="0" smtClean="0">
                <a:solidFill>
                  <a:srgbClr val="33CCFF"/>
                </a:solidFill>
              </a:rPr>
              <a:t>physical injury, serious physical injury, or even death </a:t>
            </a:r>
            <a:r>
              <a:rPr lang="en-US" sz="2000" dirty="0" smtClean="0"/>
              <a:t>elements that do not qualify as violent felonies under the force clause:</a:t>
            </a:r>
          </a:p>
          <a:p>
            <a:pPr marL="400050" lvl="2" indent="0">
              <a:buNone/>
            </a:pPr>
            <a:endParaRPr lang="en-US" sz="1600" dirty="0" smtClean="0"/>
          </a:p>
          <a:p>
            <a:pPr marL="400050" lvl="2" indent="0">
              <a:buNone/>
            </a:pPr>
            <a:r>
              <a:rPr lang="en-US" sz="1400" dirty="0" smtClean="0">
                <a:solidFill>
                  <a:srgbClr val="FFFF99"/>
                </a:solidFill>
              </a:rPr>
              <a:t>Threat Offenses </a:t>
            </a:r>
          </a:p>
          <a:p>
            <a:pPr marL="400050" lvl="2" indent="0">
              <a:buNone/>
            </a:pPr>
            <a:endParaRPr lang="en-US" sz="1400" i="1" dirty="0" smtClean="0">
              <a:solidFill>
                <a:srgbClr val="FFFF99"/>
              </a:solidFill>
            </a:endParaRPr>
          </a:p>
          <a:p>
            <a:pPr marL="685800" lvl="2" indent="-285750"/>
            <a:r>
              <a:rPr lang="en-US" sz="1400" i="1" dirty="0" smtClean="0">
                <a:solidFill>
                  <a:srgbClr val="FFFF99"/>
                </a:solidFill>
              </a:rPr>
              <a:t>United </a:t>
            </a:r>
            <a:r>
              <a:rPr lang="en-US" sz="1400" i="1" dirty="0">
                <a:solidFill>
                  <a:srgbClr val="FFFF99"/>
                </a:solidFill>
              </a:rPr>
              <a:t>States v. Torres-Miguel,</a:t>
            </a:r>
            <a:r>
              <a:rPr lang="en-US" sz="1400" dirty="0">
                <a:solidFill>
                  <a:srgbClr val="FFFF99"/>
                </a:solidFill>
              </a:rPr>
              <a:t>701 F.3d 165 (4</a:t>
            </a:r>
            <a:r>
              <a:rPr lang="en-US" sz="1400" baseline="30000" dirty="0">
                <a:solidFill>
                  <a:srgbClr val="FFFF99"/>
                </a:solidFill>
              </a:rPr>
              <a:t>th</a:t>
            </a:r>
            <a:r>
              <a:rPr lang="en-US" sz="1400" dirty="0">
                <a:solidFill>
                  <a:srgbClr val="FFFF99"/>
                </a:solidFill>
              </a:rPr>
              <a:t> Cir. 2012) </a:t>
            </a:r>
            <a:r>
              <a:rPr lang="en-US" sz="1400" dirty="0" smtClean="0"/>
              <a:t>(Cal. terroristic </a:t>
            </a:r>
            <a:r>
              <a:rPr lang="en-US" sz="1400" dirty="0"/>
              <a:t>threats: threatening an act that results in serious bodily injury or death</a:t>
            </a:r>
            <a:r>
              <a:rPr lang="en-US" sz="1400" dirty="0" smtClean="0"/>
              <a:t>); </a:t>
            </a:r>
            <a:r>
              <a:rPr lang="en-US" sz="1400" i="1" dirty="0" smtClean="0">
                <a:solidFill>
                  <a:schemeClr val="tx2">
                    <a:lumMod val="90000"/>
                  </a:schemeClr>
                </a:solidFill>
              </a:rPr>
              <a:t>United States v. Rico-Mejia, </a:t>
            </a:r>
            <a:r>
              <a:rPr lang="en-US" sz="1400" dirty="0" smtClean="0">
                <a:solidFill>
                  <a:schemeClr val="tx2">
                    <a:lumMod val="90000"/>
                  </a:schemeClr>
                </a:solidFill>
              </a:rPr>
              <a:t>2017 WL 568331 (5</a:t>
            </a:r>
            <a:r>
              <a:rPr lang="en-US" sz="1400" baseline="30000" dirty="0" smtClean="0">
                <a:solidFill>
                  <a:schemeClr val="tx2">
                    <a:lumMod val="90000"/>
                  </a:schemeClr>
                </a:solidFill>
              </a:rPr>
              <a:t>th</a:t>
            </a:r>
            <a:r>
              <a:rPr lang="en-US" sz="1400" dirty="0" smtClean="0">
                <a:solidFill>
                  <a:schemeClr val="tx2">
                    <a:lumMod val="90000"/>
                  </a:schemeClr>
                </a:solidFill>
              </a:rPr>
              <a:t> Cir. Feb. 10, 2017)</a:t>
            </a:r>
            <a:r>
              <a:rPr lang="en-US" sz="1400" dirty="0"/>
              <a:t> </a:t>
            </a:r>
            <a:r>
              <a:rPr lang="en-US" sz="1400" dirty="0" smtClean="0"/>
              <a:t>(Arkansas terroristic threats: threatening an act that results in serious physical injury or death) </a:t>
            </a:r>
            <a:r>
              <a:rPr lang="en-US" sz="1400" dirty="0" smtClean="0">
                <a:solidFill>
                  <a:srgbClr val="33CCFF"/>
                </a:solidFill>
              </a:rPr>
              <a:t>(post-</a:t>
            </a:r>
            <a:r>
              <a:rPr lang="en-US" sz="1400" i="1" dirty="0" smtClean="0">
                <a:solidFill>
                  <a:srgbClr val="33CCFF"/>
                </a:solidFill>
              </a:rPr>
              <a:t>Johnson</a:t>
            </a:r>
            <a:r>
              <a:rPr lang="en-US" sz="1400" dirty="0" smtClean="0">
                <a:solidFill>
                  <a:srgbClr val="33CCFF"/>
                </a:solidFill>
              </a:rPr>
              <a:t>).  </a:t>
            </a:r>
            <a:endParaRPr lang="en-US" sz="1400" dirty="0">
              <a:solidFill>
                <a:srgbClr val="33CCFF"/>
              </a:solidFill>
            </a:endParaRPr>
          </a:p>
          <a:p>
            <a:pPr marL="400050" lvl="2" indent="0">
              <a:buNone/>
            </a:pPr>
            <a:endParaRPr lang="en-US" sz="1400" i="1" dirty="0" smtClean="0">
              <a:solidFill>
                <a:srgbClr val="FFFF99"/>
              </a:solidFill>
            </a:endParaRPr>
          </a:p>
          <a:p>
            <a:pPr marL="400050" lvl="2" indent="0">
              <a:buNone/>
            </a:pPr>
            <a:r>
              <a:rPr lang="en-US" sz="1400" dirty="0" smtClean="0">
                <a:solidFill>
                  <a:srgbClr val="FFFF99"/>
                </a:solidFill>
              </a:rPr>
              <a:t>Child Abuse Offenses</a:t>
            </a:r>
            <a:endParaRPr lang="en-US" sz="1400" dirty="0" smtClean="0"/>
          </a:p>
          <a:p>
            <a:pPr marL="400050" lvl="2" indent="0">
              <a:buNone/>
            </a:pPr>
            <a:endParaRPr lang="en-US" sz="1400" i="1" dirty="0" smtClean="0">
              <a:solidFill>
                <a:srgbClr val="FFFF99"/>
              </a:solidFill>
            </a:endParaRPr>
          </a:p>
          <a:p>
            <a:pPr marL="685800" lvl="2" indent="-285750"/>
            <a:r>
              <a:rPr lang="en-US" sz="1400" i="1" dirty="0" smtClean="0">
                <a:solidFill>
                  <a:srgbClr val="FFFF99"/>
                </a:solidFill>
              </a:rPr>
              <a:t>United </a:t>
            </a:r>
            <a:r>
              <a:rPr lang="en-US" sz="1400" i="1" dirty="0">
                <a:solidFill>
                  <a:srgbClr val="FFFF99"/>
                </a:solidFill>
              </a:rPr>
              <a:t>States v. Gomez</a:t>
            </a:r>
            <a:r>
              <a:rPr lang="en-US" sz="1400" dirty="0">
                <a:solidFill>
                  <a:srgbClr val="FFFF99"/>
                </a:solidFill>
              </a:rPr>
              <a:t>, 690 F.3d 194 (</a:t>
            </a:r>
            <a:r>
              <a:rPr lang="en-US" sz="1400" dirty="0" smtClean="0">
                <a:solidFill>
                  <a:srgbClr val="FFFF99"/>
                </a:solidFill>
              </a:rPr>
              <a:t>4</a:t>
            </a:r>
            <a:r>
              <a:rPr lang="en-US" sz="1400" baseline="30000" dirty="0" smtClean="0">
                <a:solidFill>
                  <a:srgbClr val="FFFF99"/>
                </a:solidFill>
              </a:rPr>
              <a:t>th</a:t>
            </a:r>
            <a:r>
              <a:rPr lang="en-US" sz="1400" dirty="0" smtClean="0">
                <a:solidFill>
                  <a:srgbClr val="FFFF99"/>
                </a:solidFill>
              </a:rPr>
              <a:t> Cir. </a:t>
            </a:r>
            <a:r>
              <a:rPr lang="en-US" sz="1400" dirty="0">
                <a:solidFill>
                  <a:srgbClr val="FFFF99"/>
                </a:solidFill>
              </a:rPr>
              <a:t>2012</a:t>
            </a:r>
            <a:r>
              <a:rPr lang="en-US" sz="1400" dirty="0" smtClean="0">
                <a:solidFill>
                  <a:srgbClr val="FFFF99"/>
                </a:solidFill>
              </a:rPr>
              <a:t>) </a:t>
            </a:r>
            <a:r>
              <a:rPr lang="en-US" sz="1400" dirty="0" smtClean="0"/>
              <a:t>(child abuse resulting in physical injury); </a:t>
            </a:r>
            <a:r>
              <a:rPr lang="en-US" sz="1400" i="1" dirty="0">
                <a:solidFill>
                  <a:schemeClr val="tx2">
                    <a:lumMod val="90000"/>
                  </a:schemeClr>
                </a:solidFill>
              </a:rPr>
              <a:t>United States v. </a:t>
            </a:r>
            <a:r>
              <a:rPr lang="en-US" sz="1400" i="1" dirty="0" err="1">
                <a:solidFill>
                  <a:schemeClr val="tx2">
                    <a:lumMod val="90000"/>
                  </a:schemeClr>
                </a:solidFill>
              </a:rPr>
              <a:t>Andino</a:t>
            </a:r>
            <a:r>
              <a:rPr lang="en-US" sz="1400" i="1" dirty="0">
                <a:solidFill>
                  <a:schemeClr val="tx2">
                    <a:lumMod val="90000"/>
                  </a:schemeClr>
                </a:solidFill>
              </a:rPr>
              <a:t>-Ortega, </a:t>
            </a:r>
            <a:r>
              <a:rPr lang="en-US" sz="1400" dirty="0">
                <a:solidFill>
                  <a:schemeClr val="tx2">
                    <a:lumMod val="90000"/>
                  </a:schemeClr>
                </a:solidFill>
              </a:rPr>
              <a:t>608 F.3d 305 (5</a:t>
            </a:r>
            <a:r>
              <a:rPr lang="en-US" sz="1400" baseline="30000" dirty="0">
                <a:solidFill>
                  <a:schemeClr val="tx2">
                    <a:lumMod val="90000"/>
                  </a:schemeClr>
                </a:solidFill>
              </a:rPr>
              <a:t>th</a:t>
            </a:r>
            <a:r>
              <a:rPr lang="en-US" sz="1400" dirty="0">
                <a:solidFill>
                  <a:schemeClr val="tx2">
                    <a:lumMod val="90000"/>
                  </a:schemeClr>
                </a:solidFill>
              </a:rPr>
              <a:t> Cir. 2010) </a:t>
            </a:r>
            <a:r>
              <a:rPr lang="en-US" sz="1400" dirty="0"/>
              <a:t>(causing physical injury to a child</a:t>
            </a:r>
            <a:r>
              <a:rPr lang="en-US" sz="1400" dirty="0" smtClean="0"/>
              <a:t>); </a:t>
            </a:r>
            <a:r>
              <a:rPr lang="en-US" sz="1400" i="1" dirty="0" smtClean="0">
                <a:solidFill>
                  <a:schemeClr val="tx2">
                    <a:lumMod val="90000"/>
                  </a:schemeClr>
                </a:solidFill>
              </a:rPr>
              <a:t>United States v. Lopez-</a:t>
            </a:r>
            <a:r>
              <a:rPr lang="en-US" sz="1400" i="1" dirty="0" err="1" smtClean="0">
                <a:solidFill>
                  <a:schemeClr val="tx2">
                    <a:lumMod val="90000"/>
                  </a:schemeClr>
                </a:solidFill>
              </a:rPr>
              <a:t>Patino</a:t>
            </a:r>
            <a:r>
              <a:rPr lang="en-US" sz="1400" dirty="0" smtClean="0">
                <a:solidFill>
                  <a:schemeClr val="tx2">
                    <a:lumMod val="90000"/>
                  </a:schemeClr>
                </a:solidFill>
              </a:rPr>
              <a:t>, 391 F.3d 1034, 1037 (9</a:t>
            </a:r>
            <a:r>
              <a:rPr lang="en-US" sz="1400" baseline="30000" dirty="0" smtClean="0">
                <a:solidFill>
                  <a:schemeClr val="tx2">
                    <a:lumMod val="90000"/>
                  </a:schemeClr>
                </a:solidFill>
              </a:rPr>
              <a:t>th</a:t>
            </a:r>
            <a:r>
              <a:rPr lang="en-US" sz="1400" dirty="0" smtClean="0">
                <a:solidFill>
                  <a:schemeClr val="tx2">
                    <a:lumMod val="90000"/>
                  </a:schemeClr>
                </a:solidFill>
              </a:rPr>
              <a:t> Cir. 2004)</a:t>
            </a:r>
            <a:r>
              <a:rPr lang="en-US" sz="1400" dirty="0" smtClean="0"/>
              <a:t> (causing child physical injury does not require use of force)</a:t>
            </a:r>
            <a:r>
              <a:rPr lang="en-US" sz="1400" dirty="0" smtClean="0">
                <a:solidFill>
                  <a:schemeClr val="tx2">
                    <a:lumMod val="90000"/>
                  </a:schemeClr>
                </a:solidFill>
              </a:rPr>
              <a:t>.</a:t>
            </a:r>
          </a:p>
          <a:p>
            <a:pPr marL="685800" lvl="2" indent="-285750"/>
            <a:endParaRPr lang="en-US" sz="1400" dirty="0"/>
          </a:p>
          <a:p>
            <a:pPr marL="400050" lvl="2" indent="0">
              <a:buNone/>
            </a:pPr>
            <a:r>
              <a:rPr lang="en-US" sz="1400" dirty="0">
                <a:solidFill>
                  <a:schemeClr val="tx2">
                    <a:lumMod val="90000"/>
                  </a:schemeClr>
                </a:solidFill>
              </a:rPr>
              <a:t>Manslaughter Offenses</a:t>
            </a:r>
          </a:p>
          <a:p>
            <a:pPr marL="400050" lvl="2" indent="0">
              <a:buNone/>
            </a:pPr>
            <a:endParaRPr lang="en-US" sz="1400" dirty="0">
              <a:solidFill>
                <a:schemeClr val="tx2">
                  <a:lumMod val="90000"/>
                </a:schemeClr>
              </a:solidFill>
            </a:endParaRPr>
          </a:p>
          <a:p>
            <a:pPr marL="685800" lvl="2" indent="-285750"/>
            <a:r>
              <a:rPr lang="en-US" sz="1400" i="1" dirty="0">
                <a:solidFill>
                  <a:schemeClr val="tx2">
                    <a:lumMod val="90000"/>
                  </a:schemeClr>
                </a:solidFill>
              </a:rPr>
              <a:t>United States v. Garcia-Perez, </a:t>
            </a:r>
            <a:r>
              <a:rPr lang="en-US" sz="1400" dirty="0">
                <a:solidFill>
                  <a:schemeClr val="tx2">
                    <a:lumMod val="90000"/>
                  </a:schemeClr>
                </a:solidFill>
              </a:rPr>
              <a:t>779 F.3d 278 (5</a:t>
            </a:r>
            <a:r>
              <a:rPr lang="en-US" sz="1400" baseline="30000" dirty="0">
                <a:solidFill>
                  <a:schemeClr val="tx2">
                    <a:lumMod val="90000"/>
                  </a:schemeClr>
                </a:solidFill>
              </a:rPr>
              <a:t>th</a:t>
            </a:r>
            <a:r>
              <a:rPr lang="en-US" sz="1400" dirty="0">
                <a:solidFill>
                  <a:schemeClr val="tx2">
                    <a:lumMod val="90000"/>
                  </a:schemeClr>
                </a:solidFill>
              </a:rPr>
              <a:t> Cir. 2015) </a:t>
            </a:r>
            <a:r>
              <a:rPr lang="en-US" sz="1400" dirty="0" smtClean="0"/>
              <a:t>(Florida manslaughter</a:t>
            </a:r>
            <a:r>
              <a:rPr lang="en-US" sz="1400" dirty="0"/>
              <a:t>).</a:t>
            </a:r>
            <a:r>
              <a:rPr lang="en-US" sz="1400" dirty="0">
                <a:solidFill>
                  <a:schemeClr val="tx2">
                    <a:lumMod val="90000"/>
                  </a:schemeClr>
                </a:solidFill>
              </a:rPr>
              <a:t>	</a:t>
            </a:r>
          </a:p>
          <a:p>
            <a:pPr marL="685800" lvl="2" indent="-285750"/>
            <a:endParaRPr lang="en-US" sz="1600" dirty="0" smtClean="0"/>
          </a:p>
          <a:p>
            <a:pPr marL="400050" lvl="2" indent="0">
              <a:buNone/>
            </a:pPr>
            <a:endParaRPr lang="en-US" sz="1600" i="1" dirty="0">
              <a:solidFill>
                <a:srgbClr val="FFFF99"/>
              </a:solidFill>
            </a:endParaRPr>
          </a:p>
          <a:p>
            <a:pPr marL="400050" lvl="2" indent="0">
              <a:buNone/>
            </a:pPr>
            <a:endParaRPr lang="en-US" sz="2000"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10882877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752475"/>
          </a:xfrm>
        </p:spPr>
        <p:txBody>
          <a:bodyPr/>
          <a:lstStyle/>
          <a:p>
            <a:r>
              <a:rPr lang="en-US" sz="3200" dirty="0" smtClean="0">
                <a:solidFill>
                  <a:schemeClr val="tx2">
                    <a:lumMod val="75000"/>
                  </a:schemeClr>
                </a:solidFill>
              </a:rPr>
              <a:t>Overview</a:t>
            </a:r>
            <a:r>
              <a:rPr lang="en-US" dirty="0" smtClean="0"/>
              <a:t> </a:t>
            </a:r>
            <a:endParaRPr lang="en-US" dirty="0"/>
          </a:p>
        </p:txBody>
      </p:sp>
      <p:sp>
        <p:nvSpPr>
          <p:cNvPr id="3" name="Content Placeholder 2"/>
          <p:cNvSpPr>
            <a:spLocks noGrp="1"/>
          </p:cNvSpPr>
          <p:nvPr>
            <p:ph idx="1"/>
          </p:nvPr>
        </p:nvSpPr>
        <p:spPr>
          <a:xfrm>
            <a:off x="381000" y="914400"/>
            <a:ext cx="8229600" cy="4805363"/>
          </a:xfrm>
        </p:spPr>
        <p:txBody>
          <a:bodyPr/>
          <a:lstStyle/>
          <a:p>
            <a:pPr marL="0" indent="0">
              <a:buNone/>
            </a:pPr>
            <a:r>
              <a:rPr lang="en-US" sz="2000" dirty="0"/>
              <a:t>I</a:t>
            </a:r>
            <a:r>
              <a:rPr lang="en-US" sz="2000" dirty="0" smtClean="0"/>
              <a:t>.</a:t>
            </a:r>
            <a:r>
              <a:rPr lang="en-US" sz="2000" dirty="0"/>
              <a:t>	</a:t>
            </a:r>
            <a:r>
              <a:rPr lang="en-US" sz="2000" dirty="0" smtClean="0"/>
              <a:t>Pre-</a:t>
            </a:r>
            <a:r>
              <a:rPr lang="en-US" sz="2000" i="1" dirty="0" smtClean="0"/>
              <a:t>Johnson</a:t>
            </a:r>
            <a:r>
              <a:rPr lang="en-US" sz="2000" dirty="0" smtClean="0"/>
              <a:t> world  </a:t>
            </a:r>
            <a:endParaRPr lang="en-US" sz="2000" dirty="0" smtClean="0">
              <a:solidFill>
                <a:srgbClr val="FFFF00"/>
              </a:solidFill>
            </a:endParaRPr>
          </a:p>
          <a:p>
            <a:pPr marL="0" indent="0">
              <a:buNone/>
            </a:pPr>
            <a:endParaRPr lang="en-US" sz="2000" dirty="0" smtClean="0"/>
          </a:p>
          <a:p>
            <a:pPr marL="0" indent="0">
              <a:buNone/>
            </a:pPr>
            <a:r>
              <a:rPr lang="en-US" sz="2000" dirty="0" smtClean="0"/>
              <a:t>II.	Summary of </a:t>
            </a:r>
            <a:r>
              <a:rPr lang="en-US" sz="2000" i="1" dirty="0" smtClean="0"/>
              <a:t>Johnson</a:t>
            </a:r>
            <a:endParaRPr lang="en-US" sz="2000" dirty="0" smtClean="0"/>
          </a:p>
          <a:p>
            <a:pPr marL="0" indent="0">
              <a:buNone/>
            </a:pPr>
            <a:endParaRPr lang="en-US" sz="2000" dirty="0" smtClean="0"/>
          </a:p>
          <a:p>
            <a:pPr marL="0" indent="0">
              <a:buNone/>
            </a:pPr>
            <a:r>
              <a:rPr lang="en-US" sz="2000" dirty="0" smtClean="0"/>
              <a:t>III.	Implications: </a:t>
            </a:r>
          </a:p>
          <a:p>
            <a:pPr marL="0" indent="0">
              <a:buNone/>
            </a:pPr>
            <a:endParaRPr lang="en-US" sz="2000" dirty="0" smtClean="0"/>
          </a:p>
          <a:p>
            <a:pPr marL="0" indent="0">
              <a:buNone/>
            </a:pPr>
            <a:r>
              <a:rPr lang="en-US" sz="2000" dirty="0"/>
              <a:t>	</a:t>
            </a:r>
            <a:r>
              <a:rPr lang="en-US" sz="2000" dirty="0" smtClean="0"/>
              <a:t>A. 	Armed Career Criminal Act</a:t>
            </a:r>
            <a:endParaRPr lang="en-US" sz="2000" dirty="0" smtClean="0">
              <a:solidFill>
                <a:schemeClr val="tx2">
                  <a:lumMod val="75000"/>
                </a:schemeClr>
              </a:solidFill>
            </a:endParaRPr>
          </a:p>
          <a:p>
            <a:pPr marL="0" indent="0">
              <a:buNone/>
            </a:pPr>
            <a:endParaRPr lang="en-US" sz="2000" dirty="0"/>
          </a:p>
          <a:p>
            <a:pPr marL="0" indent="0">
              <a:buNone/>
            </a:pPr>
            <a:r>
              <a:rPr lang="en-US" sz="2000" dirty="0"/>
              <a:t>	</a:t>
            </a:r>
            <a:r>
              <a:rPr lang="en-US" sz="2000" dirty="0" smtClean="0"/>
              <a:t>B. 	Career Offender </a:t>
            </a:r>
            <a:endParaRPr lang="en-US" sz="2000" dirty="0" smtClean="0">
              <a:solidFill>
                <a:srgbClr val="FFFF00"/>
              </a:solidFill>
            </a:endParaRPr>
          </a:p>
          <a:p>
            <a:pPr marL="0" indent="0">
              <a:buNone/>
            </a:pPr>
            <a:endParaRPr lang="en-US" sz="2000" dirty="0">
              <a:solidFill>
                <a:schemeClr val="tx2">
                  <a:lumMod val="75000"/>
                </a:schemeClr>
              </a:solidFill>
            </a:endParaRPr>
          </a:p>
          <a:p>
            <a:pPr marL="0" indent="0">
              <a:buNone/>
            </a:pPr>
            <a:r>
              <a:rPr lang="en-US" sz="2000" dirty="0"/>
              <a:t>	</a:t>
            </a:r>
            <a:r>
              <a:rPr lang="en-US" sz="2000" dirty="0" smtClean="0"/>
              <a:t>C. 	U.S.S.G. §§ 2K2.1, 7B1.1</a:t>
            </a:r>
          </a:p>
          <a:p>
            <a:pPr marL="0" indent="0">
              <a:buNone/>
            </a:pPr>
            <a:endParaRPr lang="en-US" sz="2000" dirty="0" smtClean="0"/>
          </a:p>
          <a:p>
            <a:pPr marL="0" indent="0">
              <a:buNone/>
            </a:pPr>
            <a:r>
              <a:rPr lang="en-US" sz="2000" dirty="0"/>
              <a:t>	</a:t>
            </a:r>
            <a:r>
              <a:rPr lang="en-US" sz="2000" dirty="0" smtClean="0"/>
              <a:t>D. 	18 U.S.C. § 16</a:t>
            </a:r>
          </a:p>
          <a:p>
            <a:pPr marL="0" indent="0">
              <a:buNone/>
            </a:pPr>
            <a:endParaRPr lang="en-US" sz="2000" dirty="0" smtClean="0"/>
          </a:p>
          <a:p>
            <a:pPr marL="0" indent="0">
              <a:buNone/>
            </a:pPr>
            <a:r>
              <a:rPr lang="en-US" sz="2000" dirty="0"/>
              <a:t>	</a:t>
            </a:r>
            <a:r>
              <a:rPr lang="en-US" sz="2000" dirty="0" smtClean="0"/>
              <a:t>E.	18 U.S.C. § 924(c)</a:t>
            </a:r>
            <a:endParaRPr lang="en-US" sz="2000" dirty="0"/>
          </a:p>
          <a:p>
            <a:pPr marL="0" indent="0">
              <a:buNone/>
            </a:pPr>
            <a:endParaRPr lang="en-US" sz="2000" dirty="0"/>
          </a:p>
          <a:p>
            <a:pPr marL="0" indent="0">
              <a:buNone/>
            </a:pPr>
            <a:endParaRPr lang="en-US" sz="2000" dirty="0"/>
          </a:p>
          <a:p>
            <a:pPr marL="457200" lvl="2" indent="-457200">
              <a:buAutoNum type="arabicPeriod" startAt="3"/>
            </a:pPr>
            <a:endParaRPr lang="en-US" sz="2000" dirty="0" smtClean="0">
              <a:solidFill>
                <a:schemeClr val="tx2"/>
              </a:solidFill>
            </a:endParaRPr>
          </a:p>
          <a:p>
            <a:pPr marL="457200" lvl="1" indent="-457200">
              <a:buAutoNum type="arabicPeriod" startAt="3"/>
            </a:pPr>
            <a:endParaRPr lang="en-US" sz="2000" dirty="0">
              <a:solidFill>
                <a:schemeClr val="tx2"/>
              </a:solidFill>
            </a:endParaRPr>
          </a:p>
          <a:p>
            <a:pPr marL="0" lvl="1" indent="0">
              <a:buNone/>
            </a:pPr>
            <a:endParaRPr lang="en-US" sz="2000" dirty="0" smtClean="0">
              <a:solidFill>
                <a:schemeClr val="tx2"/>
              </a:solidFill>
            </a:endParaRPr>
          </a:p>
          <a:p>
            <a:pPr marL="400050" lvl="1" indent="0">
              <a:buNone/>
            </a:pPr>
            <a:endParaRPr lang="en-US" sz="2000" dirty="0" smtClean="0">
              <a:solidFill>
                <a:schemeClr val="tx2">
                  <a:lumMod val="75000"/>
                </a:schemeClr>
              </a:solidFill>
            </a:endParaRPr>
          </a:p>
          <a:p>
            <a:pPr marL="400050" lvl="1" indent="0">
              <a:buNone/>
            </a:pPr>
            <a:endParaRPr lang="en-US" sz="2000" dirty="0" smtClean="0">
              <a:solidFill>
                <a:schemeClr val="tx2">
                  <a:lumMod val="75000"/>
                </a:schemeClr>
              </a:solidFill>
            </a:endParaRPr>
          </a:p>
        </p:txBody>
      </p:sp>
    </p:spTree>
    <p:extLst>
      <p:ext uri="{BB962C8B-B14F-4D97-AF65-F5344CB8AC3E}">
        <p14:creationId xmlns:p14="http://schemas.microsoft.com/office/powerpoint/2010/main" val="89874571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smtClean="0">
                <a:solidFill>
                  <a:schemeClr val="tx2">
                    <a:lumMod val="75000"/>
                  </a:schemeClr>
                </a:solidFill>
              </a:rPr>
              <a:t>Issue 3: Using Force vs. Causing Injury </a:t>
            </a:r>
            <a:endParaRPr lang="en-US" sz="2400" dirty="0">
              <a:solidFill>
                <a:schemeClr val="tx2">
                  <a:lumMod val="75000"/>
                </a:schemeClr>
              </a:solidFill>
            </a:endParaRPr>
          </a:p>
        </p:txBody>
      </p:sp>
      <p:sp>
        <p:nvSpPr>
          <p:cNvPr id="3" name="Content Placeholder 2"/>
          <p:cNvSpPr>
            <a:spLocks noGrp="1"/>
          </p:cNvSpPr>
          <p:nvPr>
            <p:ph idx="1"/>
          </p:nvPr>
        </p:nvSpPr>
        <p:spPr>
          <a:xfrm>
            <a:off x="419100" y="960437"/>
            <a:ext cx="8724900" cy="5516563"/>
          </a:xfrm>
        </p:spPr>
        <p:txBody>
          <a:bodyPr/>
          <a:lstStyle/>
          <a:p>
            <a:pPr marL="400050" lvl="2" indent="0">
              <a:buNone/>
            </a:pPr>
            <a:r>
              <a:rPr lang="en-US" sz="2000" dirty="0" smtClean="0">
                <a:solidFill>
                  <a:schemeClr val="tx2">
                    <a:lumMod val="90000"/>
                  </a:schemeClr>
                </a:solidFill>
              </a:rPr>
              <a:t>Examples continued</a:t>
            </a:r>
            <a:r>
              <a:rPr lang="en-US" sz="2000" dirty="0" smtClean="0"/>
              <a:t>:  Common offenses with </a:t>
            </a:r>
            <a:r>
              <a:rPr lang="en-US" sz="2000" dirty="0" smtClean="0">
                <a:solidFill>
                  <a:srgbClr val="33CCFF"/>
                </a:solidFill>
              </a:rPr>
              <a:t>physical injury, serious physical injury, or even death </a:t>
            </a:r>
            <a:r>
              <a:rPr lang="en-US" sz="2000" dirty="0" smtClean="0"/>
              <a:t>elements that do not qualify as violent felonies under the force clause:</a:t>
            </a:r>
          </a:p>
          <a:p>
            <a:pPr marL="400050" lvl="2" indent="0">
              <a:buNone/>
            </a:pPr>
            <a:endParaRPr lang="en-US" sz="1600" dirty="0" smtClean="0"/>
          </a:p>
          <a:p>
            <a:pPr marL="400050" lvl="2" indent="0">
              <a:buNone/>
            </a:pPr>
            <a:endParaRPr lang="en-US" sz="1400" dirty="0">
              <a:solidFill>
                <a:srgbClr val="FFFF99"/>
              </a:solidFill>
            </a:endParaRPr>
          </a:p>
          <a:p>
            <a:pPr marL="685800" lvl="2" indent="-285750"/>
            <a:r>
              <a:rPr lang="en-US" sz="1400" dirty="0" smtClean="0">
                <a:solidFill>
                  <a:srgbClr val="FFFF99"/>
                </a:solidFill>
              </a:rPr>
              <a:t>Murder</a:t>
            </a:r>
            <a:r>
              <a:rPr lang="en-US" sz="1400" dirty="0"/>
              <a:t> </a:t>
            </a:r>
            <a:r>
              <a:rPr lang="en-US" sz="1400" i="1" dirty="0" smtClean="0">
                <a:solidFill>
                  <a:srgbClr val="33CCFF"/>
                </a:solidFill>
              </a:rPr>
              <a:t>See</a:t>
            </a:r>
            <a:r>
              <a:rPr lang="en-US" sz="1400" dirty="0" smtClean="0">
                <a:solidFill>
                  <a:srgbClr val="33CCFF"/>
                </a:solidFill>
              </a:rPr>
              <a:t> </a:t>
            </a:r>
            <a:r>
              <a:rPr lang="en-US" sz="1400" i="1" dirty="0" smtClean="0">
                <a:solidFill>
                  <a:srgbClr val="33CCFF"/>
                </a:solidFill>
              </a:rPr>
              <a:t>United States v. Hernandez, </a:t>
            </a:r>
            <a:r>
              <a:rPr lang="en-US" sz="1400" dirty="0" smtClean="0">
                <a:solidFill>
                  <a:srgbClr val="33CCFF"/>
                </a:solidFill>
              </a:rPr>
              <a:t>831 F.3d 284 (5</a:t>
            </a:r>
            <a:r>
              <a:rPr lang="en-US" sz="1400" baseline="30000" dirty="0" smtClean="0">
                <a:solidFill>
                  <a:srgbClr val="33CCFF"/>
                </a:solidFill>
              </a:rPr>
              <a:t>th</a:t>
            </a:r>
            <a:r>
              <a:rPr lang="en-US" sz="1400" dirty="0" smtClean="0">
                <a:solidFill>
                  <a:srgbClr val="33CCFF"/>
                </a:solidFill>
              </a:rPr>
              <a:t> Cir. 2016) 		</a:t>
            </a:r>
            <a:r>
              <a:rPr lang="en-US" sz="1400" dirty="0" smtClean="0"/>
              <a:t>(Florida second degree attempted murder); </a:t>
            </a:r>
            <a:r>
              <a:rPr lang="en-US" sz="1400" i="1" dirty="0" smtClean="0">
                <a:solidFill>
                  <a:srgbClr val="33CCFF"/>
                </a:solidFill>
              </a:rPr>
              <a:t>United States v. Watts</a:t>
            </a:r>
            <a:r>
              <a:rPr lang="en-US" sz="1400" dirty="0" smtClean="0">
                <a:solidFill>
                  <a:srgbClr val="33CCFF"/>
                </a:solidFill>
              </a:rPr>
              <a:t>, 		2017 WL </a:t>
            </a:r>
            <a:r>
              <a:rPr lang="en-US" sz="1400" dirty="0">
                <a:solidFill>
                  <a:srgbClr val="33CCFF"/>
                </a:solidFill>
              </a:rPr>
              <a:t> </a:t>
            </a:r>
            <a:r>
              <a:rPr lang="en-US" sz="1400" dirty="0" smtClean="0">
                <a:solidFill>
                  <a:srgbClr val="33CCFF"/>
                </a:solidFill>
              </a:rPr>
              <a:t>411341 (D. Kan. Jan. 31, 2017) </a:t>
            </a:r>
            <a:r>
              <a:rPr lang="en-US" sz="1400" dirty="0" smtClean="0"/>
              <a:t>(Missouri second degree 		felony murder);</a:t>
            </a:r>
            <a:r>
              <a:rPr lang="en-US" sz="1400" dirty="0" smtClean="0">
                <a:solidFill>
                  <a:srgbClr val="33CCFF"/>
                </a:solidFill>
              </a:rPr>
              <a:t> </a:t>
            </a:r>
            <a:r>
              <a:rPr lang="en-US" sz="1400" i="1" dirty="0" smtClean="0">
                <a:solidFill>
                  <a:srgbClr val="33CCFF"/>
                </a:solidFill>
              </a:rPr>
              <a:t>United States v. Martinez</a:t>
            </a:r>
            <a:r>
              <a:rPr lang="en-US" sz="1400" dirty="0" smtClean="0">
                <a:solidFill>
                  <a:srgbClr val="33CCFF"/>
                </a:solidFill>
              </a:rPr>
              <a:t>, Case No. 07-cr-00236-		REB-1 (D. Co. Feb. 1, 2017) </a:t>
            </a:r>
            <a:r>
              <a:rPr lang="en-US" sz="1400" dirty="0" smtClean="0"/>
              <a:t>(Nevada second degree murder);</a:t>
            </a:r>
            <a:r>
              <a:rPr lang="en-US" sz="1400" i="1" dirty="0" smtClean="0">
                <a:solidFill>
                  <a:srgbClr val="33CCFF"/>
                </a:solidFill>
              </a:rPr>
              <a:t>United 		States v. Nicks</a:t>
            </a:r>
            <a:r>
              <a:rPr lang="en-US" sz="1400" dirty="0" smtClean="0"/>
              <a:t>, </a:t>
            </a:r>
            <a:r>
              <a:rPr lang="en-US" sz="1400" dirty="0" smtClean="0">
                <a:solidFill>
                  <a:srgbClr val="33CCFF"/>
                </a:solidFill>
              </a:rPr>
              <a:t>Case No. WJM-15-0321 (D. Co. April 4, 2016) 		</a:t>
            </a:r>
            <a:r>
              <a:rPr lang="en-US" sz="1400" dirty="0" smtClean="0"/>
              <a:t>(Colorado second degree murder); </a:t>
            </a:r>
            <a:r>
              <a:rPr lang="en-US" sz="1400" i="1" dirty="0" smtClean="0">
                <a:solidFill>
                  <a:srgbClr val="33CCFF"/>
                </a:solidFill>
              </a:rPr>
              <a:t>United States </a:t>
            </a:r>
            <a:r>
              <a:rPr lang="en-US" sz="1400" i="1" dirty="0">
                <a:solidFill>
                  <a:srgbClr val="33CCFF"/>
                </a:solidFill>
              </a:rPr>
              <a:t>v. </a:t>
            </a:r>
            <a:r>
              <a:rPr lang="en-US" sz="1400" i="1" dirty="0" smtClean="0">
                <a:solidFill>
                  <a:srgbClr val="33CCFF"/>
                </a:solidFill>
              </a:rPr>
              <a:t>McCutcheon, 		</a:t>
            </a:r>
            <a:r>
              <a:rPr lang="en-US" sz="1400" dirty="0" smtClean="0">
                <a:solidFill>
                  <a:srgbClr val="33CCFF"/>
                </a:solidFill>
              </a:rPr>
              <a:t>Case No</a:t>
            </a:r>
            <a:r>
              <a:rPr lang="en-US" sz="1400" dirty="0">
                <a:solidFill>
                  <a:srgbClr val="33CCFF"/>
                </a:solidFill>
              </a:rPr>
              <a:t>. </a:t>
            </a:r>
            <a:r>
              <a:rPr lang="en-US" sz="1400" dirty="0" smtClean="0">
                <a:solidFill>
                  <a:srgbClr val="33CCFF"/>
                </a:solidFill>
              </a:rPr>
              <a:t>JFM-15-654 </a:t>
            </a:r>
            <a:r>
              <a:rPr lang="en-US" sz="1400" dirty="0">
                <a:solidFill>
                  <a:srgbClr val="33CCFF"/>
                </a:solidFill>
              </a:rPr>
              <a:t>(</a:t>
            </a:r>
            <a:r>
              <a:rPr lang="en-US" sz="1400" dirty="0" smtClean="0">
                <a:solidFill>
                  <a:srgbClr val="33CCFF"/>
                </a:solidFill>
              </a:rPr>
              <a:t>D. Md. Aug. 24, 2016</a:t>
            </a:r>
            <a:r>
              <a:rPr lang="en-US" sz="1400" dirty="0"/>
              <a:t>)(attempted </a:t>
            </a:r>
            <a:r>
              <a:rPr lang="en-US" sz="1400" dirty="0" smtClean="0"/>
              <a:t>Maryland 		second degree murder).</a:t>
            </a:r>
          </a:p>
          <a:p>
            <a:pPr marL="685800" lvl="2" indent="-285750"/>
            <a:endParaRPr lang="en-US" sz="1400" dirty="0">
              <a:solidFill>
                <a:srgbClr val="FFFF99"/>
              </a:solidFill>
            </a:endParaRPr>
          </a:p>
          <a:p>
            <a:pPr marL="400050" lvl="2" indent="0">
              <a:buNone/>
            </a:pPr>
            <a:endParaRPr lang="en-US" sz="1400" dirty="0" smtClean="0">
              <a:solidFill>
                <a:srgbClr val="FFFF99"/>
              </a:solidFill>
            </a:endParaRPr>
          </a:p>
          <a:p>
            <a:pPr marL="400050" lvl="2" indent="0">
              <a:buNone/>
            </a:pPr>
            <a:endParaRPr lang="en-US" sz="1200" dirty="0">
              <a:solidFill>
                <a:srgbClr val="FFFF99"/>
              </a:solidFill>
            </a:endParaRPr>
          </a:p>
          <a:p>
            <a:pPr marL="400050" lvl="2" indent="0">
              <a:buNone/>
            </a:pPr>
            <a:endParaRPr lang="en-US" sz="1600" dirty="0"/>
          </a:p>
          <a:p>
            <a:pPr marL="400050" lvl="2" indent="0">
              <a:buNone/>
            </a:pPr>
            <a:endParaRPr lang="en-US" sz="2000" dirty="0"/>
          </a:p>
          <a:p>
            <a:pPr marL="400050" lvl="2" indent="0">
              <a:buNone/>
            </a:pPr>
            <a:endParaRPr lang="en-US" sz="2000" dirty="0" smtClean="0"/>
          </a:p>
          <a:p>
            <a:pPr marL="400050" lvl="2" indent="0">
              <a:buNone/>
            </a:pPr>
            <a:endParaRPr lang="en-US" sz="2000" dirty="0" smtClean="0"/>
          </a:p>
          <a:p>
            <a:pPr marL="400050" lvl="2" indent="0">
              <a:buNone/>
            </a:pPr>
            <a:endParaRPr lang="en-US" sz="2000" dirty="0" smtClean="0"/>
          </a:p>
          <a:p>
            <a:pPr marL="400050" lvl="2" indent="0">
              <a:buNone/>
            </a:pPr>
            <a:endParaRPr lang="en-US" sz="2000"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394096394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smtClean="0">
                <a:solidFill>
                  <a:schemeClr val="tx2">
                    <a:lumMod val="75000"/>
                  </a:schemeClr>
                </a:solidFill>
              </a:rPr>
              <a:t>Issue 3: Using Force vs. Causing Injury </a:t>
            </a:r>
            <a:endParaRPr lang="en-US" sz="2400" dirty="0">
              <a:solidFill>
                <a:schemeClr val="tx2">
                  <a:lumMod val="75000"/>
                </a:schemeClr>
              </a:solidFill>
            </a:endParaRPr>
          </a:p>
        </p:txBody>
      </p:sp>
      <p:sp>
        <p:nvSpPr>
          <p:cNvPr id="3" name="Content Placeholder 2"/>
          <p:cNvSpPr>
            <a:spLocks noGrp="1"/>
          </p:cNvSpPr>
          <p:nvPr>
            <p:ph idx="1"/>
          </p:nvPr>
        </p:nvSpPr>
        <p:spPr>
          <a:xfrm>
            <a:off x="419100" y="960437"/>
            <a:ext cx="8229600" cy="4530725"/>
          </a:xfrm>
        </p:spPr>
        <p:txBody>
          <a:bodyPr/>
          <a:lstStyle/>
          <a:p>
            <a:pPr marL="400050" lvl="2" indent="0">
              <a:buNone/>
            </a:pPr>
            <a:r>
              <a:rPr lang="en-US" sz="2000" dirty="0" smtClean="0">
                <a:solidFill>
                  <a:schemeClr val="tx2">
                    <a:lumMod val="90000"/>
                  </a:schemeClr>
                </a:solidFill>
              </a:rPr>
              <a:t>Examples Continued</a:t>
            </a:r>
            <a:r>
              <a:rPr lang="en-US" sz="2000" dirty="0" smtClean="0"/>
              <a:t>:  Common offenses with </a:t>
            </a:r>
            <a:r>
              <a:rPr lang="en-US" sz="2000" dirty="0" smtClean="0">
                <a:solidFill>
                  <a:srgbClr val="33CCFF"/>
                </a:solidFill>
              </a:rPr>
              <a:t>physical injury, serious physical injury, or even death </a:t>
            </a:r>
            <a:r>
              <a:rPr lang="en-US" sz="2000" dirty="0" smtClean="0"/>
              <a:t>elements that do not qualify as violent felonies under the force clause:</a:t>
            </a:r>
          </a:p>
          <a:p>
            <a:pPr marL="400050" lvl="2" indent="0">
              <a:buNone/>
            </a:pPr>
            <a:endParaRPr lang="en-US" sz="1600" dirty="0" smtClean="0"/>
          </a:p>
          <a:p>
            <a:pPr marL="400050" lvl="2" indent="0">
              <a:buNone/>
            </a:pPr>
            <a:endParaRPr lang="en-US" sz="2000" dirty="0"/>
          </a:p>
          <a:p>
            <a:pPr marL="400050" lvl="2" indent="0">
              <a:buNone/>
            </a:pPr>
            <a:r>
              <a:rPr lang="en-US" sz="1600" dirty="0">
                <a:solidFill>
                  <a:schemeClr val="tx2">
                    <a:lumMod val="90000"/>
                  </a:schemeClr>
                </a:solidFill>
              </a:rPr>
              <a:t>Federal </a:t>
            </a:r>
            <a:r>
              <a:rPr lang="en-US" sz="1600" dirty="0" smtClean="0">
                <a:solidFill>
                  <a:schemeClr val="tx2">
                    <a:lumMod val="90000"/>
                  </a:schemeClr>
                </a:solidFill>
              </a:rPr>
              <a:t>crimes:</a:t>
            </a:r>
            <a:r>
              <a:rPr lang="en-US" sz="1600" dirty="0" smtClean="0"/>
              <a:t> Hobbs </a:t>
            </a:r>
            <a:r>
              <a:rPr lang="en-US" sz="1600" dirty="0"/>
              <a:t>Act robbery, </a:t>
            </a:r>
            <a:r>
              <a:rPr lang="en-US" sz="1600" dirty="0" smtClean="0"/>
              <a:t>bank </a:t>
            </a:r>
            <a:r>
              <a:rPr lang="en-US" sz="1600" dirty="0"/>
              <a:t>robbery, </a:t>
            </a:r>
            <a:r>
              <a:rPr lang="en-US" sz="1600" dirty="0" smtClean="0"/>
              <a:t>armed bank robbery, VICAR</a:t>
            </a:r>
            <a:r>
              <a:rPr lang="en-US" sz="1600" dirty="0"/>
              <a:t>, c</a:t>
            </a:r>
            <a:r>
              <a:rPr lang="en-US" sz="1600" dirty="0" smtClean="0"/>
              <a:t>arjacking, murder, assault, use of weapon of </a:t>
            </a:r>
            <a:r>
              <a:rPr lang="en-US" sz="1600" dirty="0"/>
              <a:t>m</a:t>
            </a:r>
            <a:r>
              <a:rPr lang="en-US" sz="1600" dirty="0" smtClean="0"/>
              <a:t>ass destruction </a:t>
            </a:r>
          </a:p>
          <a:p>
            <a:pPr marL="400050" lvl="2" indent="0">
              <a:buNone/>
            </a:pPr>
            <a:endParaRPr lang="en-US" sz="1600" dirty="0" smtClean="0"/>
          </a:p>
          <a:p>
            <a:pPr marL="742950" lvl="2" indent="-342900"/>
            <a:r>
              <a:rPr lang="en-US" sz="1600" dirty="0" smtClean="0"/>
              <a:t>All can be accomplished by putting someone </a:t>
            </a:r>
            <a:r>
              <a:rPr lang="en-US" sz="1600" dirty="0" smtClean="0">
                <a:solidFill>
                  <a:srgbClr val="33CCFF"/>
                </a:solidFill>
              </a:rPr>
              <a:t>in fear of physical injury </a:t>
            </a:r>
            <a:r>
              <a:rPr lang="en-US" sz="1600" dirty="0" smtClean="0"/>
              <a:t>or </a:t>
            </a:r>
            <a:r>
              <a:rPr lang="en-US" sz="1600" dirty="0" smtClean="0">
                <a:solidFill>
                  <a:srgbClr val="33CCFF"/>
                </a:solidFill>
              </a:rPr>
              <a:t>actually causing physical injury or death</a:t>
            </a:r>
            <a:r>
              <a:rPr lang="en-US" sz="1600" dirty="0" smtClean="0"/>
              <a:t>, but violent force not required. </a:t>
            </a:r>
          </a:p>
          <a:p>
            <a:pPr marL="400050" lvl="2" indent="0">
              <a:buNone/>
            </a:pPr>
            <a:endParaRPr lang="en-US" sz="1600" dirty="0" smtClean="0"/>
          </a:p>
          <a:p>
            <a:pPr marL="400050" lvl="2" indent="0">
              <a:spcBef>
                <a:spcPts val="0"/>
              </a:spcBef>
              <a:buNone/>
            </a:pPr>
            <a:r>
              <a:rPr lang="en-US" sz="1600" dirty="0"/>
              <a:t> </a:t>
            </a:r>
            <a:r>
              <a:rPr lang="en-US" sz="1600" dirty="0" smtClean="0"/>
              <a:t>   </a:t>
            </a:r>
            <a:r>
              <a:rPr lang="en-US" sz="1600" i="1" dirty="0" smtClean="0">
                <a:solidFill>
                  <a:srgbClr val="33CCFF"/>
                </a:solidFill>
              </a:rPr>
              <a:t>But see </a:t>
            </a:r>
            <a:r>
              <a:rPr lang="en-US" sz="1600" i="1" dirty="0" smtClean="0">
                <a:solidFill>
                  <a:schemeClr val="tx2">
                    <a:lumMod val="75000"/>
                  </a:schemeClr>
                </a:solidFill>
              </a:rPr>
              <a:t>United </a:t>
            </a:r>
            <a:r>
              <a:rPr lang="en-US" sz="1600" i="1" dirty="0">
                <a:solidFill>
                  <a:schemeClr val="tx2">
                    <a:lumMod val="75000"/>
                  </a:schemeClr>
                </a:solidFill>
              </a:rPr>
              <a:t>States v. McNeal</a:t>
            </a:r>
            <a:r>
              <a:rPr lang="en-US" sz="1600" dirty="0">
                <a:solidFill>
                  <a:schemeClr val="tx2">
                    <a:lumMod val="75000"/>
                  </a:schemeClr>
                </a:solidFill>
              </a:rPr>
              <a:t>, 818 F.3d 141 (4</a:t>
            </a:r>
            <a:r>
              <a:rPr lang="en-US" sz="1600" baseline="30000" dirty="0">
                <a:solidFill>
                  <a:schemeClr val="tx2">
                    <a:lumMod val="75000"/>
                  </a:schemeClr>
                </a:solidFill>
              </a:rPr>
              <a:t>th</a:t>
            </a:r>
            <a:r>
              <a:rPr lang="en-US" sz="1600" dirty="0">
                <a:solidFill>
                  <a:schemeClr val="tx2">
                    <a:lumMod val="75000"/>
                  </a:schemeClr>
                </a:solidFill>
              </a:rPr>
              <a:t> Cir.  </a:t>
            </a:r>
            <a:r>
              <a:rPr lang="en-US" sz="1600" dirty="0" smtClean="0">
                <a:solidFill>
                  <a:schemeClr val="tx2">
                    <a:lumMod val="75000"/>
                  </a:schemeClr>
                </a:solidFill>
              </a:rPr>
              <a:t> </a:t>
            </a:r>
          </a:p>
          <a:p>
            <a:pPr marL="400050" lvl="2" indent="0">
              <a:spcBef>
                <a:spcPts val="0"/>
              </a:spcBef>
              <a:buNone/>
            </a:pPr>
            <a:r>
              <a:rPr lang="en-US" sz="1600" dirty="0">
                <a:solidFill>
                  <a:schemeClr val="tx2">
                    <a:lumMod val="75000"/>
                  </a:schemeClr>
                </a:solidFill>
              </a:rPr>
              <a:t> </a:t>
            </a:r>
            <a:r>
              <a:rPr lang="en-US" sz="1600" dirty="0" smtClean="0">
                <a:solidFill>
                  <a:schemeClr val="tx2">
                    <a:lumMod val="75000"/>
                  </a:schemeClr>
                </a:solidFill>
              </a:rPr>
              <a:t>   2016</a:t>
            </a:r>
            <a:r>
              <a:rPr lang="en-US" sz="1600" dirty="0">
                <a:solidFill>
                  <a:schemeClr val="tx2">
                    <a:lumMod val="75000"/>
                  </a:schemeClr>
                </a:solidFill>
              </a:rPr>
              <a:t>) </a:t>
            </a:r>
            <a:r>
              <a:rPr lang="en-US" sz="1600" dirty="0"/>
              <a:t>(finding that </a:t>
            </a:r>
            <a:r>
              <a:rPr lang="en-US" sz="1600" dirty="0">
                <a:solidFill>
                  <a:schemeClr val="tx2">
                    <a:lumMod val="75000"/>
                  </a:schemeClr>
                </a:solidFill>
              </a:rPr>
              <a:t>federal bank robbery </a:t>
            </a:r>
            <a:r>
              <a:rPr lang="en-US" sz="1600" dirty="0"/>
              <a:t>satisfies  </a:t>
            </a:r>
            <a:r>
              <a:rPr lang="en-US" sz="1600" dirty="0" smtClean="0"/>
              <a:t> </a:t>
            </a:r>
          </a:p>
          <a:p>
            <a:pPr marL="400050" lvl="2" indent="0">
              <a:spcBef>
                <a:spcPts val="0"/>
              </a:spcBef>
              <a:buNone/>
            </a:pPr>
            <a:r>
              <a:rPr lang="en-US" sz="1600" dirty="0"/>
              <a:t> </a:t>
            </a:r>
            <a:r>
              <a:rPr lang="en-US" sz="1600" dirty="0" smtClean="0"/>
              <a:t>   force clause because it will be “rare” case that offense is      </a:t>
            </a:r>
          </a:p>
          <a:p>
            <a:pPr marL="400050" lvl="2" indent="0">
              <a:spcBef>
                <a:spcPts val="0"/>
              </a:spcBef>
              <a:buNone/>
            </a:pPr>
            <a:r>
              <a:rPr lang="en-US" sz="1600" dirty="0"/>
              <a:t> </a:t>
            </a:r>
            <a:r>
              <a:rPr lang="en-US" sz="1600" dirty="0" smtClean="0"/>
              <a:t>   accomplished by non-violent force such as poisoning); </a:t>
            </a:r>
          </a:p>
          <a:p>
            <a:pPr marL="400050" lvl="2" indent="0">
              <a:spcBef>
                <a:spcPts val="0"/>
              </a:spcBef>
              <a:buNone/>
            </a:pPr>
            <a:r>
              <a:rPr lang="en-US" sz="1600" i="1" dirty="0" smtClean="0"/>
              <a:t>    </a:t>
            </a:r>
            <a:r>
              <a:rPr lang="en-US" sz="1600" i="1" dirty="0" smtClean="0">
                <a:solidFill>
                  <a:schemeClr val="tx2">
                    <a:lumMod val="75000"/>
                  </a:schemeClr>
                </a:solidFill>
              </a:rPr>
              <a:t>United States v. Evans, </a:t>
            </a:r>
            <a:r>
              <a:rPr lang="en-US" sz="1600" dirty="0" smtClean="0">
                <a:solidFill>
                  <a:schemeClr val="tx2">
                    <a:lumMod val="75000"/>
                  </a:schemeClr>
                </a:solidFill>
              </a:rPr>
              <a:t>848 F.3d 242</a:t>
            </a:r>
            <a:r>
              <a:rPr lang="en-US" sz="1600" i="1" dirty="0" smtClean="0">
                <a:solidFill>
                  <a:schemeClr val="tx2">
                    <a:lumMod val="75000"/>
                  </a:schemeClr>
                </a:solidFill>
              </a:rPr>
              <a:t> </a:t>
            </a:r>
            <a:r>
              <a:rPr lang="en-US" sz="1600" dirty="0" smtClean="0">
                <a:solidFill>
                  <a:schemeClr val="tx2">
                    <a:lumMod val="75000"/>
                  </a:schemeClr>
                </a:solidFill>
              </a:rPr>
              <a:t>(4</a:t>
            </a:r>
            <a:r>
              <a:rPr lang="en-US" sz="1600" baseline="30000" dirty="0" smtClean="0">
                <a:solidFill>
                  <a:schemeClr val="tx2">
                    <a:lumMod val="75000"/>
                  </a:schemeClr>
                </a:solidFill>
              </a:rPr>
              <a:t>th</a:t>
            </a:r>
            <a:r>
              <a:rPr lang="en-US" sz="1600" dirty="0" smtClean="0">
                <a:solidFill>
                  <a:schemeClr val="tx2">
                    <a:lumMod val="75000"/>
                  </a:schemeClr>
                </a:solidFill>
              </a:rPr>
              <a:t> Cir. 2016) </a:t>
            </a:r>
          </a:p>
          <a:p>
            <a:pPr marL="400050" lvl="2" indent="0">
              <a:spcBef>
                <a:spcPts val="0"/>
              </a:spcBef>
              <a:buNone/>
            </a:pPr>
            <a:r>
              <a:rPr lang="en-US" sz="1600" dirty="0"/>
              <a:t> </a:t>
            </a:r>
            <a:r>
              <a:rPr lang="en-US" sz="1600" dirty="0" smtClean="0"/>
              <a:t>   (finding same for federal carjacking).     </a:t>
            </a:r>
          </a:p>
          <a:p>
            <a:pPr marL="400050" lvl="2" indent="0">
              <a:spcBef>
                <a:spcPts val="0"/>
              </a:spcBef>
              <a:buNone/>
            </a:pPr>
            <a:r>
              <a:rPr lang="en-US" sz="1600" dirty="0"/>
              <a:t> </a:t>
            </a:r>
            <a:r>
              <a:rPr lang="en-US" sz="1600" dirty="0" smtClean="0"/>
              <a:t>   </a:t>
            </a:r>
            <a:endParaRPr lang="en-US" sz="2000"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344347907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smtClean="0">
                <a:solidFill>
                  <a:schemeClr val="tx2">
                    <a:lumMod val="75000"/>
                  </a:schemeClr>
                </a:solidFill>
              </a:rPr>
              <a:t>Issue 3: Using Force vs. Causing Injury </a:t>
            </a:r>
            <a:endParaRPr lang="en-US" sz="2400" dirty="0">
              <a:solidFill>
                <a:schemeClr val="tx2">
                  <a:lumMod val="75000"/>
                </a:schemeClr>
              </a:solidFill>
            </a:endParaRPr>
          </a:p>
        </p:txBody>
      </p:sp>
      <p:sp>
        <p:nvSpPr>
          <p:cNvPr id="3" name="Content Placeholder 2"/>
          <p:cNvSpPr>
            <a:spLocks noGrp="1"/>
          </p:cNvSpPr>
          <p:nvPr>
            <p:ph idx="1"/>
          </p:nvPr>
        </p:nvSpPr>
        <p:spPr>
          <a:xfrm>
            <a:off x="419100" y="685800"/>
            <a:ext cx="8229600" cy="5135563"/>
          </a:xfrm>
          <a:solidFill>
            <a:schemeClr val="bg1"/>
          </a:solidFill>
        </p:spPr>
        <p:txBody>
          <a:bodyPr/>
          <a:lstStyle/>
          <a:p>
            <a:pPr marL="400050" lvl="2" indent="0">
              <a:buNone/>
            </a:pPr>
            <a:r>
              <a:rPr lang="en-US" sz="2000" dirty="0" smtClean="0">
                <a:solidFill>
                  <a:srgbClr val="FF0000"/>
                </a:solidFill>
              </a:rPr>
              <a:t>Beware: </a:t>
            </a:r>
          </a:p>
          <a:p>
            <a:pPr marL="400050" lvl="2" indent="0">
              <a:buNone/>
            </a:pPr>
            <a:endParaRPr lang="en-US" sz="1400" i="1" dirty="0">
              <a:solidFill>
                <a:schemeClr val="tx2">
                  <a:lumMod val="50000"/>
                </a:schemeClr>
              </a:solidFill>
            </a:endParaRPr>
          </a:p>
          <a:p>
            <a:pPr marL="400050" lvl="2" indent="0">
              <a:buNone/>
            </a:pPr>
            <a:endParaRPr lang="en-US" sz="1400" i="1" dirty="0">
              <a:solidFill>
                <a:schemeClr val="tx2">
                  <a:lumMod val="50000"/>
                </a:schemeClr>
              </a:solidFill>
            </a:endParaRPr>
          </a:p>
          <a:p>
            <a:pPr marL="400050" lvl="2" indent="0">
              <a:buNone/>
            </a:pPr>
            <a:r>
              <a:rPr lang="en-US" sz="1400" dirty="0" smtClean="0">
                <a:solidFill>
                  <a:schemeClr val="tx2">
                    <a:lumMod val="50000"/>
                  </a:schemeClr>
                </a:solidFill>
              </a:rPr>
              <a:t>1) </a:t>
            </a:r>
            <a:r>
              <a:rPr lang="en-US" sz="1400" i="1" dirty="0" smtClean="0"/>
              <a:t>United States v. </a:t>
            </a:r>
            <a:r>
              <a:rPr lang="en-US" sz="1400" i="1" dirty="0" err="1" smtClean="0"/>
              <a:t>Castleman</a:t>
            </a:r>
            <a:r>
              <a:rPr lang="en-US" sz="1400" i="1" dirty="0" smtClean="0"/>
              <a:t>, </a:t>
            </a:r>
            <a:r>
              <a:rPr lang="en-US" sz="1400" dirty="0" smtClean="0"/>
              <a:t>134 S. Ct. 1405 (2014) (holding that physical injury requires physical force under 18 U.S.C. § 922(g)(9) misdemeanor crime of domestic violence definition, but </a:t>
            </a:r>
            <a:r>
              <a:rPr lang="en-US" sz="1400" dirty="0" smtClean="0">
                <a:solidFill>
                  <a:srgbClr val="FFFF00"/>
                </a:solidFill>
              </a:rPr>
              <a:t>not deciding whether physical injury necessarily requires violent physical force</a:t>
            </a:r>
            <a:r>
              <a:rPr lang="en-US" sz="1400" dirty="0" smtClean="0"/>
              <a:t>).</a:t>
            </a:r>
          </a:p>
          <a:p>
            <a:pPr marL="400050" lvl="2" indent="0">
              <a:buNone/>
            </a:pPr>
            <a:endParaRPr lang="en-US" sz="1400" dirty="0"/>
          </a:p>
          <a:p>
            <a:pPr marL="400050" lvl="2" indent="0">
              <a:buNone/>
            </a:pPr>
            <a:r>
              <a:rPr lang="en-US" sz="1400" i="1" dirty="0">
                <a:solidFill>
                  <a:srgbClr val="33CCFF"/>
                </a:solidFill>
              </a:rPr>
              <a:t>B</a:t>
            </a:r>
            <a:r>
              <a:rPr lang="en-US" sz="1400" i="1" dirty="0" smtClean="0">
                <a:solidFill>
                  <a:srgbClr val="33CCFF"/>
                </a:solidFill>
              </a:rPr>
              <a:t>ut see </a:t>
            </a:r>
            <a:r>
              <a:rPr lang="en-US" sz="1400" dirty="0" smtClean="0">
                <a:solidFill>
                  <a:srgbClr val="33CCFF"/>
                </a:solidFill>
              </a:rPr>
              <a:t>decisions holding </a:t>
            </a:r>
            <a:r>
              <a:rPr lang="en-US" sz="1400" i="1" dirty="0" err="1" smtClean="0">
                <a:solidFill>
                  <a:srgbClr val="33CCFF"/>
                </a:solidFill>
              </a:rPr>
              <a:t>Castleman</a:t>
            </a:r>
            <a:r>
              <a:rPr lang="en-US" sz="1400" dirty="0" smtClean="0">
                <a:solidFill>
                  <a:srgbClr val="33CCFF"/>
                </a:solidFill>
              </a:rPr>
              <a:t> is inapposite – </a:t>
            </a:r>
            <a:r>
              <a:rPr lang="en-US" sz="1400" i="1" dirty="0" smtClean="0">
                <a:solidFill>
                  <a:schemeClr val="tx2">
                    <a:lumMod val="90000"/>
                  </a:schemeClr>
                </a:solidFill>
              </a:rPr>
              <a:t>United States v. Rico-Mejia</a:t>
            </a:r>
            <a:r>
              <a:rPr lang="en-US" sz="1400" dirty="0" smtClean="0">
                <a:solidFill>
                  <a:schemeClr val="tx2">
                    <a:lumMod val="90000"/>
                  </a:schemeClr>
                </a:solidFill>
              </a:rPr>
              <a:t>, 2017 WL 568331 (5</a:t>
            </a:r>
            <a:r>
              <a:rPr lang="en-US" sz="1400" baseline="30000" dirty="0" smtClean="0">
                <a:solidFill>
                  <a:schemeClr val="tx2">
                    <a:lumMod val="90000"/>
                  </a:schemeClr>
                </a:solidFill>
              </a:rPr>
              <a:t>th</a:t>
            </a:r>
            <a:r>
              <a:rPr lang="en-US" sz="1400" dirty="0" smtClean="0">
                <a:solidFill>
                  <a:schemeClr val="tx2">
                    <a:lumMod val="90000"/>
                  </a:schemeClr>
                </a:solidFill>
              </a:rPr>
              <a:t> Cir. Feb. 10, 2017)</a:t>
            </a:r>
            <a:r>
              <a:rPr lang="en-US" sz="1400" dirty="0"/>
              <a:t> (rejecting government’s </a:t>
            </a:r>
            <a:r>
              <a:rPr lang="en-US" sz="1400" i="1" dirty="0" err="1"/>
              <a:t>Castleman</a:t>
            </a:r>
            <a:r>
              <a:rPr lang="en-US" sz="1400" i="1" dirty="0"/>
              <a:t> </a:t>
            </a:r>
            <a:r>
              <a:rPr lang="en-US" sz="1400" dirty="0"/>
              <a:t>theory</a:t>
            </a:r>
            <a:r>
              <a:rPr lang="en-US" sz="1400" dirty="0" smtClean="0"/>
              <a:t>)</a:t>
            </a:r>
            <a:r>
              <a:rPr lang="en-US" sz="1400" dirty="0" smtClean="0">
                <a:solidFill>
                  <a:schemeClr val="tx2">
                    <a:lumMod val="90000"/>
                  </a:schemeClr>
                </a:solidFill>
              </a:rPr>
              <a:t>; </a:t>
            </a:r>
            <a:r>
              <a:rPr lang="en-US" sz="1400" i="1" dirty="0" smtClean="0">
                <a:solidFill>
                  <a:schemeClr val="tx2">
                    <a:lumMod val="90000"/>
                  </a:schemeClr>
                </a:solidFill>
              </a:rPr>
              <a:t>Whyte </a:t>
            </a:r>
            <a:r>
              <a:rPr lang="en-US" sz="1400" i="1" dirty="0">
                <a:solidFill>
                  <a:schemeClr val="tx2">
                    <a:lumMod val="90000"/>
                  </a:schemeClr>
                </a:solidFill>
              </a:rPr>
              <a:t>v. Lynch, </a:t>
            </a:r>
            <a:r>
              <a:rPr lang="en-US" sz="1400" dirty="0">
                <a:solidFill>
                  <a:schemeClr val="tx2">
                    <a:lumMod val="90000"/>
                  </a:schemeClr>
                </a:solidFill>
              </a:rPr>
              <a:t>807 F.3d 463 (1</a:t>
            </a:r>
            <a:r>
              <a:rPr lang="en-US" sz="1400" baseline="30000" dirty="0">
                <a:solidFill>
                  <a:schemeClr val="tx2">
                    <a:lumMod val="90000"/>
                  </a:schemeClr>
                </a:solidFill>
              </a:rPr>
              <a:t>st</a:t>
            </a:r>
            <a:r>
              <a:rPr lang="en-US" sz="1400" dirty="0">
                <a:solidFill>
                  <a:schemeClr val="tx2">
                    <a:lumMod val="90000"/>
                  </a:schemeClr>
                </a:solidFill>
              </a:rPr>
              <a:t> Cir. 2015</a:t>
            </a:r>
            <a:r>
              <a:rPr lang="en-US" sz="1400" dirty="0" smtClean="0">
                <a:solidFill>
                  <a:schemeClr val="tx2">
                    <a:lumMod val="90000"/>
                  </a:schemeClr>
                </a:solidFill>
              </a:rPr>
              <a:t>) </a:t>
            </a:r>
            <a:r>
              <a:rPr lang="en-US" sz="1400" dirty="0" smtClean="0"/>
              <a:t>(same); </a:t>
            </a:r>
            <a:r>
              <a:rPr lang="en-US" sz="1400" i="1" dirty="0">
                <a:solidFill>
                  <a:schemeClr val="tx2">
                    <a:lumMod val="90000"/>
                  </a:schemeClr>
                </a:solidFill>
              </a:rPr>
              <a:t>United States v. McNeal</a:t>
            </a:r>
            <a:r>
              <a:rPr lang="en-US" sz="1400" dirty="0">
                <a:solidFill>
                  <a:schemeClr val="tx2">
                    <a:lumMod val="90000"/>
                  </a:schemeClr>
                </a:solidFill>
              </a:rPr>
              <a:t>, 818 F.3d 141 n.10 (4</a:t>
            </a:r>
            <a:r>
              <a:rPr lang="en-US" sz="1400" baseline="30000" dirty="0">
                <a:solidFill>
                  <a:schemeClr val="tx2">
                    <a:lumMod val="90000"/>
                  </a:schemeClr>
                </a:solidFill>
              </a:rPr>
              <a:t>th</a:t>
            </a:r>
            <a:r>
              <a:rPr lang="en-US" sz="1400" dirty="0">
                <a:solidFill>
                  <a:schemeClr val="tx2">
                    <a:lumMod val="90000"/>
                  </a:schemeClr>
                </a:solidFill>
              </a:rPr>
              <a:t> Cir. 2016) </a:t>
            </a:r>
            <a:r>
              <a:rPr lang="en-US" sz="1400" dirty="0"/>
              <a:t>(same); </a:t>
            </a:r>
            <a:r>
              <a:rPr lang="en-US" sz="1400" i="1" dirty="0" smtClean="0">
                <a:solidFill>
                  <a:schemeClr val="tx2">
                    <a:lumMod val="90000"/>
                  </a:schemeClr>
                </a:solidFill>
              </a:rPr>
              <a:t>In re Guzman-</a:t>
            </a:r>
            <a:r>
              <a:rPr lang="en-US" sz="1400" i="1" dirty="0" err="1" smtClean="0">
                <a:solidFill>
                  <a:schemeClr val="tx2">
                    <a:lumMod val="90000"/>
                  </a:schemeClr>
                </a:solidFill>
              </a:rPr>
              <a:t>Polanco</a:t>
            </a:r>
            <a:r>
              <a:rPr lang="en-US" sz="1400" i="1" dirty="0" smtClean="0">
                <a:solidFill>
                  <a:schemeClr val="tx2">
                    <a:lumMod val="90000"/>
                  </a:schemeClr>
                </a:solidFill>
              </a:rPr>
              <a:t>, </a:t>
            </a:r>
            <a:r>
              <a:rPr lang="en-US" sz="1400" dirty="0" smtClean="0">
                <a:solidFill>
                  <a:schemeClr val="tx2">
                    <a:lumMod val="90000"/>
                  </a:schemeClr>
                </a:solidFill>
              </a:rPr>
              <a:t>26 I &amp; N Dec. 713 (BIA 2016)</a:t>
            </a:r>
            <a:r>
              <a:rPr lang="en-US" sz="1400" dirty="0" smtClean="0"/>
              <a:t> (same)</a:t>
            </a:r>
            <a:r>
              <a:rPr lang="en-US" sz="1400" dirty="0" smtClean="0">
                <a:solidFill>
                  <a:schemeClr val="tx2">
                    <a:lumMod val="90000"/>
                  </a:schemeClr>
                </a:solidFill>
              </a:rPr>
              <a:t>; </a:t>
            </a:r>
            <a:r>
              <a:rPr lang="en-US" sz="1400" i="1" dirty="0" smtClean="0">
                <a:solidFill>
                  <a:schemeClr val="tx2">
                    <a:lumMod val="90000"/>
                  </a:schemeClr>
                </a:solidFill>
              </a:rPr>
              <a:t>United States v. Fennell</a:t>
            </a:r>
            <a:r>
              <a:rPr lang="en-US" sz="1400" dirty="0" smtClean="0">
                <a:solidFill>
                  <a:schemeClr val="tx2">
                    <a:lumMod val="90000"/>
                  </a:schemeClr>
                </a:solidFill>
              </a:rPr>
              <a:t>, 2016 WL 4702557 (N.D. Tex. Sept. 8, 2016) </a:t>
            </a:r>
            <a:r>
              <a:rPr lang="en-US" sz="1400" dirty="0" smtClean="0"/>
              <a:t>(same)</a:t>
            </a:r>
            <a:r>
              <a:rPr lang="en-US" sz="1400" dirty="0" smtClean="0">
                <a:solidFill>
                  <a:schemeClr val="tx2">
                    <a:lumMod val="90000"/>
                  </a:schemeClr>
                </a:solidFill>
              </a:rPr>
              <a:t>; </a:t>
            </a:r>
            <a:r>
              <a:rPr lang="en-US" sz="1400" i="1" dirty="0" smtClean="0">
                <a:solidFill>
                  <a:schemeClr val="tx2">
                    <a:lumMod val="90000"/>
                  </a:schemeClr>
                </a:solidFill>
              </a:rPr>
              <a:t>United States v. Hill, </a:t>
            </a:r>
            <a:r>
              <a:rPr lang="en-US" sz="1400" dirty="0" smtClean="0">
                <a:solidFill>
                  <a:schemeClr val="tx2">
                    <a:lumMod val="90000"/>
                  </a:schemeClr>
                </a:solidFill>
              </a:rPr>
              <a:t>__ F. Supp.3d__, 2016 WL 7076929 (W. D. Penn. 2016) </a:t>
            </a:r>
            <a:r>
              <a:rPr lang="en-US" sz="1400" dirty="0" smtClean="0"/>
              <a:t>(same)</a:t>
            </a:r>
            <a:r>
              <a:rPr lang="en-US" sz="1400" dirty="0" smtClean="0">
                <a:solidFill>
                  <a:schemeClr val="tx2">
                    <a:lumMod val="90000"/>
                  </a:schemeClr>
                </a:solidFill>
              </a:rPr>
              <a:t>; </a:t>
            </a:r>
            <a:r>
              <a:rPr lang="en-US" sz="1400" i="1" dirty="0">
                <a:solidFill>
                  <a:schemeClr val="tx2">
                    <a:lumMod val="90000"/>
                  </a:schemeClr>
                </a:solidFill>
              </a:rPr>
              <a:t>United States v. Villanueva</a:t>
            </a:r>
            <a:r>
              <a:rPr lang="en-US" sz="1400" dirty="0">
                <a:solidFill>
                  <a:schemeClr val="tx2">
                    <a:lumMod val="90000"/>
                  </a:schemeClr>
                </a:solidFill>
              </a:rPr>
              <a:t>, 191 F. Supp. 3d 178 (D. Conn. 2016) </a:t>
            </a:r>
            <a:r>
              <a:rPr lang="en-US" sz="1400" dirty="0"/>
              <a:t>(same)</a:t>
            </a:r>
            <a:r>
              <a:rPr lang="en-US" sz="1400" dirty="0">
                <a:solidFill>
                  <a:schemeClr val="tx2">
                    <a:lumMod val="90000"/>
                  </a:schemeClr>
                </a:solidFill>
              </a:rPr>
              <a:t>; </a:t>
            </a:r>
            <a:r>
              <a:rPr lang="en-US" sz="1400" i="1" dirty="0" smtClean="0">
                <a:solidFill>
                  <a:schemeClr val="tx2">
                    <a:lumMod val="90000"/>
                  </a:schemeClr>
                </a:solidFill>
              </a:rPr>
              <a:t>United </a:t>
            </a:r>
            <a:r>
              <a:rPr lang="en-US" sz="1400" i="1" dirty="0">
                <a:solidFill>
                  <a:schemeClr val="tx2">
                    <a:lumMod val="90000"/>
                  </a:schemeClr>
                </a:solidFill>
              </a:rPr>
              <a:t>States v. Watts</a:t>
            </a:r>
            <a:r>
              <a:rPr lang="en-US" sz="1400" dirty="0">
                <a:solidFill>
                  <a:schemeClr val="tx2">
                    <a:lumMod val="90000"/>
                  </a:schemeClr>
                </a:solidFill>
              </a:rPr>
              <a:t>, 2017 WL 411341 (D. Kan. Jan. 31, 2017) </a:t>
            </a:r>
            <a:r>
              <a:rPr lang="en-US" sz="1400" dirty="0"/>
              <a:t>(</a:t>
            </a:r>
            <a:r>
              <a:rPr lang="en-US" sz="1400" dirty="0" smtClean="0"/>
              <a:t>same)</a:t>
            </a:r>
            <a:r>
              <a:rPr lang="en-US" sz="1400" dirty="0" smtClean="0">
                <a:solidFill>
                  <a:schemeClr val="tx2">
                    <a:lumMod val="90000"/>
                  </a:schemeClr>
                </a:solidFill>
              </a:rPr>
              <a:t>; </a:t>
            </a:r>
            <a:r>
              <a:rPr lang="en-US" sz="1400" i="1" dirty="0" smtClean="0">
                <a:solidFill>
                  <a:schemeClr val="tx2">
                    <a:lumMod val="90000"/>
                  </a:schemeClr>
                </a:solidFill>
              </a:rPr>
              <a:t>United States v. Fisher</a:t>
            </a:r>
            <a:r>
              <a:rPr lang="en-US" sz="1400" dirty="0" smtClean="0">
                <a:solidFill>
                  <a:schemeClr val="tx2">
                    <a:lumMod val="90000"/>
                  </a:schemeClr>
                </a:solidFill>
              </a:rPr>
              <a:t>, 2017 WL 1426049 (E. D. Pa. 2017) </a:t>
            </a:r>
            <a:r>
              <a:rPr lang="en-US" sz="1400" dirty="0" smtClean="0"/>
              <a:t>(same); </a:t>
            </a:r>
            <a:r>
              <a:rPr lang="en-US" sz="1400" i="1" dirty="0" smtClean="0">
                <a:solidFill>
                  <a:srgbClr val="FFFF99"/>
                </a:solidFill>
              </a:rPr>
              <a:t>United States v. Brown</a:t>
            </a:r>
            <a:r>
              <a:rPr lang="en-US" sz="1400" i="1" dirty="0" smtClean="0"/>
              <a:t>, </a:t>
            </a:r>
            <a:r>
              <a:rPr lang="en-US" sz="1400" dirty="0" smtClean="0">
                <a:solidFill>
                  <a:schemeClr val="tx2">
                    <a:lumMod val="90000"/>
                  </a:schemeClr>
                </a:solidFill>
              </a:rPr>
              <a:t>2017 WL 1383640 (D.D.C. 2017) </a:t>
            </a:r>
            <a:r>
              <a:rPr lang="en-US" sz="1400" dirty="0" smtClean="0"/>
              <a:t>(same); </a:t>
            </a:r>
            <a:r>
              <a:rPr lang="en-US" sz="1400" i="1" dirty="0" smtClean="0">
                <a:solidFill>
                  <a:schemeClr val="tx2">
                    <a:lumMod val="90000"/>
                  </a:schemeClr>
                </a:solidFill>
              </a:rPr>
              <a:t>United </a:t>
            </a:r>
            <a:r>
              <a:rPr lang="en-US" sz="1400" i="1" dirty="0">
                <a:solidFill>
                  <a:schemeClr val="tx2">
                    <a:lumMod val="90000"/>
                  </a:schemeClr>
                </a:solidFill>
              </a:rPr>
              <a:t>States v. Rice</a:t>
            </a:r>
            <a:r>
              <a:rPr lang="en-US" sz="1400" dirty="0">
                <a:solidFill>
                  <a:schemeClr val="tx2">
                    <a:lumMod val="90000"/>
                  </a:schemeClr>
                </a:solidFill>
              </a:rPr>
              <a:t>, 813 F.3d 704 (8</a:t>
            </a:r>
            <a:r>
              <a:rPr lang="en-US" sz="1400" baseline="30000" dirty="0">
                <a:solidFill>
                  <a:schemeClr val="tx2">
                    <a:lumMod val="90000"/>
                  </a:schemeClr>
                </a:solidFill>
              </a:rPr>
              <a:t>th</a:t>
            </a:r>
            <a:r>
              <a:rPr lang="en-US" sz="1400" dirty="0">
                <a:solidFill>
                  <a:schemeClr val="tx2">
                    <a:lumMod val="90000"/>
                  </a:schemeClr>
                </a:solidFill>
              </a:rPr>
              <a:t> Cir. 2016) (</a:t>
            </a:r>
            <a:r>
              <a:rPr lang="en-US" sz="1400" dirty="0"/>
              <a:t>see dissent rejecting government’s </a:t>
            </a:r>
            <a:r>
              <a:rPr lang="en-US" sz="1400" i="1" dirty="0" err="1"/>
              <a:t>Castleman</a:t>
            </a:r>
            <a:r>
              <a:rPr lang="en-US" sz="1400" dirty="0"/>
              <a:t> theory</a:t>
            </a:r>
            <a:r>
              <a:rPr lang="en-US" sz="1400" dirty="0" smtClean="0">
                <a:solidFill>
                  <a:schemeClr val="tx2">
                    <a:lumMod val="90000"/>
                  </a:schemeClr>
                </a:solidFill>
              </a:rPr>
              <a:t>).</a:t>
            </a:r>
          </a:p>
          <a:p>
            <a:pPr marL="400050" lvl="2" indent="0">
              <a:buNone/>
            </a:pPr>
            <a:endParaRPr lang="en-US" sz="1400" dirty="0">
              <a:solidFill>
                <a:schemeClr val="tx2">
                  <a:lumMod val="50000"/>
                </a:schemeClr>
              </a:solidFill>
            </a:endParaRPr>
          </a:p>
          <a:p>
            <a:pPr marL="400050" lvl="2" indent="0">
              <a:buNone/>
            </a:pPr>
            <a:endParaRPr lang="en-US" sz="1400" dirty="0">
              <a:solidFill>
                <a:schemeClr val="tx2">
                  <a:lumMod val="50000"/>
                </a:schemeClr>
              </a:solidFill>
            </a:endParaRPr>
          </a:p>
          <a:p>
            <a:pPr marL="400050" lvl="2" indent="0">
              <a:buNone/>
            </a:pPr>
            <a:endParaRPr lang="en-US" sz="2000" dirty="0" smtClean="0"/>
          </a:p>
          <a:p>
            <a:pPr marL="400050" lvl="2" indent="0">
              <a:buNone/>
            </a:pPr>
            <a:endParaRPr lang="en-US" sz="2000" dirty="0" smtClean="0"/>
          </a:p>
          <a:p>
            <a:pPr marL="400050" lvl="2" indent="0">
              <a:buNone/>
            </a:pPr>
            <a:endParaRPr lang="en-US" sz="2000"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46619071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
            <a:ext cx="8229600" cy="685799"/>
          </a:xfrm>
        </p:spPr>
        <p:txBody>
          <a:bodyPr/>
          <a:lstStyle/>
          <a:p>
            <a:r>
              <a:rPr lang="en-US" sz="2400" dirty="0" smtClean="0">
                <a:solidFill>
                  <a:schemeClr val="tx2">
                    <a:lumMod val="75000"/>
                  </a:schemeClr>
                </a:solidFill>
              </a:rPr>
              <a:t>Issue </a:t>
            </a:r>
            <a:r>
              <a:rPr lang="en-US" sz="2400" dirty="0">
                <a:solidFill>
                  <a:schemeClr val="tx2">
                    <a:lumMod val="75000"/>
                  </a:schemeClr>
                </a:solidFill>
              </a:rPr>
              <a:t>4</a:t>
            </a:r>
            <a:r>
              <a:rPr lang="en-US" sz="2400" dirty="0" smtClean="0">
                <a:solidFill>
                  <a:schemeClr val="tx2">
                    <a:lumMod val="75000"/>
                  </a:schemeClr>
                </a:solidFill>
              </a:rPr>
              <a:t>: Intentional vs. Reckless Conduct</a:t>
            </a:r>
            <a:endParaRPr lang="en-US" sz="2400" dirty="0">
              <a:solidFill>
                <a:schemeClr val="tx2">
                  <a:lumMod val="75000"/>
                </a:schemeClr>
              </a:solidFill>
            </a:endParaRPr>
          </a:p>
        </p:txBody>
      </p:sp>
      <p:sp>
        <p:nvSpPr>
          <p:cNvPr id="3" name="Content Placeholder 2"/>
          <p:cNvSpPr>
            <a:spLocks noGrp="1"/>
          </p:cNvSpPr>
          <p:nvPr>
            <p:ph idx="1"/>
          </p:nvPr>
        </p:nvSpPr>
        <p:spPr>
          <a:xfrm>
            <a:off x="419100" y="609600"/>
            <a:ext cx="8229600" cy="5638801"/>
          </a:xfrm>
        </p:spPr>
        <p:txBody>
          <a:bodyPr/>
          <a:lstStyle/>
          <a:p>
            <a:pPr marL="400050" lvl="2" indent="0">
              <a:buNone/>
            </a:pPr>
            <a:r>
              <a:rPr lang="en-US" sz="1600" dirty="0" smtClean="0"/>
              <a:t>All offenses must require </a:t>
            </a:r>
            <a:r>
              <a:rPr lang="en-US" sz="1600" dirty="0" smtClean="0">
                <a:solidFill>
                  <a:srgbClr val="33CCFF"/>
                </a:solidFill>
              </a:rPr>
              <a:t>intentional</a:t>
            </a:r>
            <a:r>
              <a:rPr lang="en-US" sz="1600" dirty="0" smtClean="0"/>
              <a:t> use of violent force or </a:t>
            </a:r>
            <a:r>
              <a:rPr lang="en-US" sz="1600" dirty="0" smtClean="0">
                <a:solidFill>
                  <a:srgbClr val="33CCFF"/>
                </a:solidFill>
              </a:rPr>
              <a:t>intentional</a:t>
            </a:r>
            <a:r>
              <a:rPr lang="en-US" sz="1600" dirty="0" smtClean="0"/>
              <a:t> threat of violent force; reckless </a:t>
            </a:r>
            <a:r>
              <a:rPr lang="en-US" sz="1600" dirty="0" err="1" smtClean="0"/>
              <a:t>mens</a:t>
            </a:r>
            <a:r>
              <a:rPr lang="en-US" sz="1600" dirty="0" smtClean="0"/>
              <a:t> rea will not suffice.  </a:t>
            </a:r>
            <a:endParaRPr lang="en-US" sz="1600" dirty="0"/>
          </a:p>
          <a:p>
            <a:pPr marL="400050" lvl="2" indent="0">
              <a:buNone/>
            </a:pPr>
            <a:endParaRPr lang="en-US" sz="1600" dirty="0" smtClean="0"/>
          </a:p>
          <a:p>
            <a:pPr marL="742950" lvl="2" indent="-342900"/>
            <a:r>
              <a:rPr lang="en-US" sz="1100" i="1" dirty="0" smtClean="0"/>
              <a:t>See </a:t>
            </a:r>
            <a:r>
              <a:rPr lang="en-US" sz="1100" i="1" dirty="0" smtClean="0">
                <a:solidFill>
                  <a:schemeClr val="tx2">
                    <a:lumMod val="90000"/>
                  </a:schemeClr>
                </a:solidFill>
              </a:rPr>
              <a:t>Garcia v.</a:t>
            </a:r>
            <a:r>
              <a:rPr lang="en-US" sz="1100" dirty="0" smtClean="0">
                <a:solidFill>
                  <a:schemeClr val="tx2">
                    <a:lumMod val="90000"/>
                  </a:schemeClr>
                </a:solidFill>
              </a:rPr>
              <a:t> </a:t>
            </a:r>
            <a:r>
              <a:rPr lang="en-US" sz="1100" i="1" dirty="0" smtClean="0">
                <a:solidFill>
                  <a:schemeClr val="tx2">
                    <a:lumMod val="90000"/>
                  </a:schemeClr>
                </a:solidFill>
              </a:rPr>
              <a:t>Gonzales</a:t>
            </a:r>
            <a:r>
              <a:rPr lang="en-US" sz="1100" dirty="0" smtClean="0">
                <a:solidFill>
                  <a:schemeClr val="tx2">
                    <a:lumMod val="90000"/>
                  </a:schemeClr>
                </a:solidFill>
              </a:rPr>
              <a:t>, 455 F.3d 465 (4</a:t>
            </a:r>
            <a:r>
              <a:rPr lang="en-US" sz="1100" baseline="30000" dirty="0" smtClean="0">
                <a:solidFill>
                  <a:schemeClr val="tx2">
                    <a:lumMod val="90000"/>
                  </a:schemeClr>
                </a:solidFill>
              </a:rPr>
              <a:t>th</a:t>
            </a:r>
            <a:r>
              <a:rPr lang="en-US" sz="1100" dirty="0" smtClean="0">
                <a:solidFill>
                  <a:schemeClr val="tx2">
                    <a:lumMod val="90000"/>
                  </a:schemeClr>
                </a:solidFill>
              </a:rPr>
              <a:t> Cir. 2006) </a:t>
            </a:r>
            <a:r>
              <a:rPr lang="en-US" sz="1100" dirty="0" smtClean="0"/>
              <a:t>(assault requiring defendant to recklessly cause serious physical injury using a deadly weapon); </a:t>
            </a:r>
            <a:r>
              <a:rPr lang="en-US" sz="1100" i="1" dirty="0" smtClean="0">
                <a:solidFill>
                  <a:schemeClr val="tx2">
                    <a:lumMod val="90000"/>
                  </a:schemeClr>
                </a:solidFill>
              </a:rPr>
              <a:t>United States v. McMurray</a:t>
            </a:r>
            <a:r>
              <a:rPr lang="en-US" sz="1100" dirty="0" smtClean="0">
                <a:solidFill>
                  <a:schemeClr val="tx2">
                    <a:lumMod val="90000"/>
                  </a:schemeClr>
                </a:solidFill>
              </a:rPr>
              <a:t>, 653 F.3d 367, 374-75 (6</a:t>
            </a:r>
            <a:r>
              <a:rPr lang="en-US" sz="1100" baseline="30000" dirty="0" smtClean="0">
                <a:solidFill>
                  <a:schemeClr val="tx2">
                    <a:lumMod val="90000"/>
                  </a:schemeClr>
                </a:solidFill>
              </a:rPr>
              <a:t>th</a:t>
            </a:r>
            <a:r>
              <a:rPr lang="en-US" sz="1100" dirty="0" smtClean="0">
                <a:solidFill>
                  <a:schemeClr val="tx2">
                    <a:lumMod val="90000"/>
                  </a:schemeClr>
                </a:solidFill>
              </a:rPr>
              <a:t> Cir. 2011) </a:t>
            </a:r>
            <a:r>
              <a:rPr lang="en-US" sz="1100" dirty="0" smtClean="0"/>
              <a:t>(aggravated assault requiring defendant to recklessly cause serious bodily injury); </a:t>
            </a:r>
            <a:r>
              <a:rPr lang="en-US" sz="1100" i="1" dirty="0" smtClean="0">
                <a:solidFill>
                  <a:schemeClr val="tx2">
                    <a:lumMod val="90000"/>
                  </a:schemeClr>
                </a:solidFill>
              </a:rPr>
              <a:t>Fernandez-Ruiz v. Gonzales</a:t>
            </a:r>
            <a:r>
              <a:rPr lang="en-US" sz="1100" dirty="0" smtClean="0">
                <a:solidFill>
                  <a:schemeClr val="tx2">
                    <a:lumMod val="90000"/>
                  </a:schemeClr>
                </a:solidFill>
              </a:rPr>
              <a:t>, 466 F.3d 1121, 1132 (9</a:t>
            </a:r>
            <a:r>
              <a:rPr lang="en-US" sz="1100" baseline="30000" dirty="0" smtClean="0">
                <a:solidFill>
                  <a:schemeClr val="tx2">
                    <a:lumMod val="90000"/>
                  </a:schemeClr>
                </a:solidFill>
              </a:rPr>
              <a:t>th</a:t>
            </a:r>
            <a:r>
              <a:rPr lang="en-US" sz="1100" dirty="0" smtClean="0">
                <a:solidFill>
                  <a:schemeClr val="tx2">
                    <a:lumMod val="90000"/>
                  </a:schemeClr>
                </a:solidFill>
              </a:rPr>
              <a:t> Cir. 2006)</a:t>
            </a:r>
            <a:r>
              <a:rPr lang="en-US" sz="1100" dirty="0" smtClean="0"/>
              <a:t> (en banc) (assault statute requiring reckless physical injury to another); </a:t>
            </a:r>
            <a:r>
              <a:rPr lang="en-US" sz="1100" i="1" dirty="0" smtClean="0">
                <a:solidFill>
                  <a:schemeClr val="tx2">
                    <a:lumMod val="90000"/>
                  </a:schemeClr>
                </a:solidFill>
              </a:rPr>
              <a:t>United States v. Vargas-Duran, </a:t>
            </a:r>
            <a:r>
              <a:rPr lang="en-US" sz="1100" dirty="0" smtClean="0">
                <a:solidFill>
                  <a:schemeClr val="tx2">
                    <a:lumMod val="90000"/>
                  </a:schemeClr>
                </a:solidFill>
              </a:rPr>
              <a:t>356 F.3d 598 (5</a:t>
            </a:r>
            <a:r>
              <a:rPr lang="en-US" sz="1100" baseline="30000" dirty="0" smtClean="0">
                <a:solidFill>
                  <a:schemeClr val="tx2">
                    <a:lumMod val="90000"/>
                  </a:schemeClr>
                </a:solidFill>
              </a:rPr>
              <a:t>th</a:t>
            </a:r>
            <a:r>
              <a:rPr lang="en-US" sz="1100" dirty="0" smtClean="0">
                <a:solidFill>
                  <a:schemeClr val="tx2">
                    <a:lumMod val="90000"/>
                  </a:schemeClr>
                </a:solidFill>
              </a:rPr>
              <a:t> Cir. 2004) </a:t>
            </a:r>
            <a:r>
              <a:rPr lang="en-US" sz="1100" dirty="0" smtClean="0"/>
              <a:t>(child endangerment can be satisfied with reckless </a:t>
            </a:r>
            <a:r>
              <a:rPr lang="en-US" sz="1100" dirty="0" err="1" smtClean="0"/>
              <a:t>mens</a:t>
            </a:r>
            <a:r>
              <a:rPr lang="en-US" sz="1100" dirty="0" smtClean="0"/>
              <a:t> </a:t>
            </a:r>
            <a:r>
              <a:rPr lang="en-US" sz="1100" dirty="0" err="1" smtClean="0"/>
              <a:t>rea</a:t>
            </a:r>
            <a:r>
              <a:rPr lang="en-US" sz="1100" dirty="0" smtClean="0"/>
              <a:t>); </a:t>
            </a:r>
            <a:r>
              <a:rPr lang="en-US" sz="1100" i="1" dirty="0" err="1" smtClean="0">
                <a:solidFill>
                  <a:schemeClr val="tx2">
                    <a:lumMod val="90000"/>
                  </a:schemeClr>
                </a:solidFill>
              </a:rPr>
              <a:t>Purohit</a:t>
            </a:r>
            <a:r>
              <a:rPr lang="en-US" sz="1100" i="1" dirty="0" smtClean="0">
                <a:solidFill>
                  <a:schemeClr val="tx2">
                    <a:lumMod val="90000"/>
                  </a:schemeClr>
                </a:solidFill>
              </a:rPr>
              <a:t> v. Holder</a:t>
            </a:r>
            <a:r>
              <a:rPr lang="en-US" sz="1100" dirty="0" smtClean="0">
                <a:solidFill>
                  <a:schemeClr val="tx2">
                    <a:lumMod val="90000"/>
                  </a:schemeClr>
                </a:solidFill>
              </a:rPr>
              <a:t>, 441 Fed. </a:t>
            </a:r>
            <a:r>
              <a:rPr lang="en-US" sz="1100" dirty="0" err="1" smtClean="0">
                <a:solidFill>
                  <a:schemeClr val="tx2">
                    <a:lumMod val="90000"/>
                  </a:schemeClr>
                </a:solidFill>
              </a:rPr>
              <a:t>Appx</a:t>
            </a:r>
            <a:r>
              <a:rPr lang="en-US" sz="1100" dirty="0" smtClean="0">
                <a:solidFill>
                  <a:schemeClr val="tx2">
                    <a:lumMod val="90000"/>
                  </a:schemeClr>
                </a:solidFill>
              </a:rPr>
              <a:t>. 458 (9</a:t>
            </a:r>
            <a:r>
              <a:rPr lang="en-US" sz="1100" baseline="30000" dirty="0" smtClean="0">
                <a:solidFill>
                  <a:schemeClr val="tx2">
                    <a:lumMod val="90000"/>
                  </a:schemeClr>
                </a:solidFill>
              </a:rPr>
              <a:t>th</a:t>
            </a:r>
            <a:r>
              <a:rPr lang="en-US" sz="1100" dirty="0" smtClean="0">
                <a:solidFill>
                  <a:schemeClr val="tx2">
                    <a:lumMod val="90000"/>
                  </a:schemeClr>
                </a:solidFill>
              </a:rPr>
              <a:t> Cir. 2011) </a:t>
            </a:r>
            <a:r>
              <a:rPr lang="en-US" sz="1100" dirty="0" smtClean="0"/>
              <a:t>(voluntary manslaughter has reckless </a:t>
            </a:r>
            <a:r>
              <a:rPr lang="en-US" sz="1100" dirty="0" err="1" smtClean="0"/>
              <a:t>mens</a:t>
            </a:r>
            <a:r>
              <a:rPr lang="en-US" sz="1100" dirty="0" smtClean="0"/>
              <a:t> </a:t>
            </a:r>
            <a:r>
              <a:rPr lang="en-US" sz="1100" dirty="0" err="1" smtClean="0"/>
              <a:t>rea</a:t>
            </a:r>
            <a:r>
              <a:rPr lang="en-US" sz="1100" dirty="0" smtClean="0"/>
              <a:t>);  </a:t>
            </a:r>
            <a:r>
              <a:rPr lang="en-US" sz="1100" i="1" dirty="0" smtClean="0">
                <a:solidFill>
                  <a:schemeClr val="tx2">
                    <a:lumMod val="90000"/>
                  </a:schemeClr>
                </a:solidFill>
              </a:rPr>
              <a:t>United States v. Aitken, </a:t>
            </a:r>
            <a:r>
              <a:rPr lang="en-US" sz="1100" dirty="0" smtClean="0">
                <a:solidFill>
                  <a:schemeClr val="tx2">
                    <a:lumMod val="90000"/>
                  </a:schemeClr>
                </a:solidFill>
              </a:rPr>
              <a:t>2015 WL 1486925, 2015 WL 1486925 (C. D. Cal. 2015)</a:t>
            </a:r>
            <a:r>
              <a:rPr lang="en-US" sz="1100" dirty="0" smtClean="0"/>
              <a:t> (same); </a:t>
            </a:r>
            <a:r>
              <a:rPr lang="en-US" sz="1100" dirty="0" smtClean="0">
                <a:solidFill>
                  <a:srgbClr val="FFFF00"/>
                </a:solidFill>
              </a:rPr>
              <a:t> </a:t>
            </a:r>
            <a:r>
              <a:rPr lang="en-US" sz="1100" i="1" dirty="0" smtClean="0">
                <a:solidFill>
                  <a:srgbClr val="33CCFF"/>
                </a:solidFill>
              </a:rPr>
              <a:t>United </a:t>
            </a:r>
            <a:r>
              <a:rPr lang="en-US" sz="1100" i="1" dirty="0">
                <a:solidFill>
                  <a:srgbClr val="33CCFF"/>
                </a:solidFill>
              </a:rPr>
              <a:t>States v. Dixon</a:t>
            </a:r>
            <a:r>
              <a:rPr lang="en-US" sz="1100" dirty="0">
                <a:solidFill>
                  <a:srgbClr val="33CCFF"/>
                </a:solidFill>
              </a:rPr>
              <a:t>, 805 F.3d 1193 (9th Cir. 2015) </a:t>
            </a:r>
            <a:r>
              <a:rPr lang="en-US" sz="1100" dirty="0"/>
              <a:t>(California robbery does not require intentional use of force</a:t>
            </a:r>
            <a:r>
              <a:rPr lang="en-US" sz="1100" dirty="0" smtClean="0"/>
              <a:t>); </a:t>
            </a:r>
            <a:r>
              <a:rPr lang="en-US" sz="1100" i="1" dirty="0" smtClean="0">
                <a:solidFill>
                  <a:srgbClr val="33CCFF"/>
                </a:solidFill>
              </a:rPr>
              <a:t>United States v. Parnell</a:t>
            </a:r>
            <a:r>
              <a:rPr lang="en-US" sz="1100" dirty="0" smtClean="0">
                <a:solidFill>
                  <a:srgbClr val="33CCFF"/>
                </a:solidFill>
              </a:rPr>
              <a:t>, 818 F.3d 974 (9</a:t>
            </a:r>
            <a:r>
              <a:rPr lang="en-US" sz="1100" baseline="30000" dirty="0" smtClean="0">
                <a:solidFill>
                  <a:srgbClr val="33CCFF"/>
                </a:solidFill>
              </a:rPr>
              <a:t>th</a:t>
            </a:r>
            <a:r>
              <a:rPr lang="en-US" sz="1100" dirty="0" smtClean="0">
                <a:solidFill>
                  <a:srgbClr val="33CCFF"/>
                </a:solidFill>
              </a:rPr>
              <a:t> Cir. 2016) </a:t>
            </a:r>
            <a:r>
              <a:rPr lang="en-US" sz="1100" dirty="0" smtClean="0"/>
              <a:t>(Mass. assault and battery with dangerous weapon has reckless </a:t>
            </a:r>
            <a:r>
              <a:rPr lang="en-US" sz="1100" dirty="0" err="1" smtClean="0"/>
              <a:t>mens</a:t>
            </a:r>
            <a:r>
              <a:rPr lang="en-US" sz="1100" dirty="0" smtClean="0"/>
              <a:t> </a:t>
            </a:r>
            <a:r>
              <a:rPr lang="en-US" sz="1100" dirty="0" err="1" smtClean="0"/>
              <a:t>rea</a:t>
            </a:r>
            <a:r>
              <a:rPr lang="en-US" sz="1100" dirty="0" smtClean="0"/>
              <a:t>);  </a:t>
            </a:r>
            <a:r>
              <a:rPr lang="en-US" sz="1100" i="1" dirty="0" smtClean="0">
                <a:solidFill>
                  <a:srgbClr val="33CCFF"/>
                </a:solidFill>
              </a:rPr>
              <a:t>United States v. </a:t>
            </a:r>
            <a:r>
              <a:rPr lang="en-US" sz="1100" i="1" dirty="0" err="1" smtClean="0">
                <a:solidFill>
                  <a:srgbClr val="33CCFF"/>
                </a:solidFill>
              </a:rPr>
              <a:t>Barcenas-Yanez</a:t>
            </a:r>
            <a:r>
              <a:rPr lang="en-US" sz="1100" i="1" dirty="0" smtClean="0">
                <a:solidFill>
                  <a:srgbClr val="33CCFF"/>
                </a:solidFill>
              </a:rPr>
              <a:t>, </a:t>
            </a:r>
            <a:r>
              <a:rPr lang="en-US" sz="1100" dirty="0" smtClean="0">
                <a:solidFill>
                  <a:srgbClr val="33CCFF"/>
                </a:solidFill>
              </a:rPr>
              <a:t>826 F.3d 752 (4</a:t>
            </a:r>
            <a:r>
              <a:rPr lang="en-US" sz="1100" baseline="30000" dirty="0" smtClean="0">
                <a:solidFill>
                  <a:srgbClr val="33CCFF"/>
                </a:solidFill>
              </a:rPr>
              <a:t>th</a:t>
            </a:r>
            <a:r>
              <a:rPr lang="en-US" sz="1100" dirty="0" smtClean="0">
                <a:solidFill>
                  <a:srgbClr val="33CCFF"/>
                </a:solidFill>
              </a:rPr>
              <a:t> Cir. 2016) </a:t>
            </a:r>
            <a:r>
              <a:rPr lang="en-US" sz="1100" dirty="0" smtClean="0"/>
              <a:t>(Texas aggravated assault offense can be violated with reckless </a:t>
            </a:r>
            <a:r>
              <a:rPr lang="en-US" sz="1100" dirty="0" err="1" smtClean="0"/>
              <a:t>mens</a:t>
            </a:r>
            <a:r>
              <a:rPr lang="en-US" sz="1100" dirty="0" smtClean="0"/>
              <a:t> </a:t>
            </a:r>
            <a:r>
              <a:rPr lang="en-US" sz="1100" dirty="0" err="1" smtClean="0"/>
              <a:t>rea</a:t>
            </a:r>
            <a:r>
              <a:rPr lang="en-US" sz="1100" dirty="0" smtClean="0"/>
              <a:t>); </a:t>
            </a:r>
            <a:r>
              <a:rPr lang="en-US" sz="1100" i="1" dirty="0" smtClean="0">
                <a:solidFill>
                  <a:srgbClr val="33CCFF"/>
                </a:solidFill>
              </a:rPr>
              <a:t>United States v. </a:t>
            </a:r>
            <a:r>
              <a:rPr lang="en-US" sz="1100" i="1" dirty="0" err="1" smtClean="0">
                <a:solidFill>
                  <a:srgbClr val="33CCFF"/>
                </a:solidFill>
              </a:rPr>
              <a:t>Benally</a:t>
            </a:r>
            <a:r>
              <a:rPr lang="en-US" sz="1100" i="1" dirty="0" smtClean="0">
                <a:solidFill>
                  <a:srgbClr val="33CCFF"/>
                </a:solidFill>
              </a:rPr>
              <a:t>, </a:t>
            </a:r>
            <a:r>
              <a:rPr lang="en-US" sz="1100" dirty="0" smtClean="0">
                <a:solidFill>
                  <a:srgbClr val="33CCFF"/>
                </a:solidFill>
              </a:rPr>
              <a:t>843 F.3d 350 (9</a:t>
            </a:r>
            <a:r>
              <a:rPr lang="en-US" sz="1100" baseline="30000" dirty="0" smtClean="0">
                <a:solidFill>
                  <a:srgbClr val="33CCFF"/>
                </a:solidFill>
              </a:rPr>
              <a:t>th</a:t>
            </a:r>
            <a:r>
              <a:rPr lang="en-US" sz="1100" dirty="0" smtClean="0">
                <a:solidFill>
                  <a:srgbClr val="33CCFF"/>
                </a:solidFill>
              </a:rPr>
              <a:t> Cir. 2016) </a:t>
            </a:r>
            <a:r>
              <a:rPr lang="en-US" sz="1100" dirty="0" smtClean="0"/>
              <a:t>(federal involuntary manslaughter has gross negligence </a:t>
            </a:r>
            <a:r>
              <a:rPr lang="en-US" sz="1100" dirty="0" err="1" smtClean="0"/>
              <a:t>mens</a:t>
            </a:r>
            <a:r>
              <a:rPr lang="en-US" sz="1100" dirty="0" smtClean="0"/>
              <a:t> </a:t>
            </a:r>
            <a:r>
              <a:rPr lang="en-US" sz="1100" dirty="0" err="1" smtClean="0"/>
              <a:t>rea</a:t>
            </a:r>
            <a:r>
              <a:rPr lang="en-US" sz="1100" dirty="0" smtClean="0"/>
              <a:t>); </a:t>
            </a:r>
            <a:r>
              <a:rPr lang="en-US" sz="1100" i="1" dirty="0">
                <a:solidFill>
                  <a:srgbClr val="33CCFF"/>
                </a:solidFill>
                <a:effectLst>
                  <a:outerShdw blurRad="38100" dist="38100" dir="2700000" algn="tl">
                    <a:srgbClr val="000000">
                      <a:alpha val="43137"/>
                    </a:srgbClr>
                  </a:outerShdw>
                </a:effectLst>
              </a:rPr>
              <a:t>United States v. Hernandez</a:t>
            </a:r>
            <a:r>
              <a:rPr lang="en-US" sz="1100" dirty="0">
                <a:solidFill>
                  <a:srgbClr val="33CCFF"/>
                </a:solidFill>
                <a:effectLst>
                  <a:outerShdw blurRad="38100" dist="38100" dir="2700000" algn="tl">
                    <a:srgbClr val="000000">
                      <a:alpha val="43137"/>
                    </a:srgbClr>
                  </a:outerShdw>
                </a:effectLst>
              </a:rPr>
              <a:t>, 831 F.3d 284 (5</a:t>
            </a:r>
            <a:r>
              <a:rPr lang="en-US" sz="1100" baseline="30000" dirty="0">
                <a:solidFill>
                  <a:srgbClr val="33CCFF"/>
                </a:solidFill>
                <a:effectLst>
                  <a:outerShdw blurRad="38100" dist="38100" dir="2700000" algn="tl">
                    <a:srgbClr val="000000">
                      <a:alpha val="43137"/>
                    </a:srgbClr>
                  </a:outerShdw>
                </a:effectLst>
              </a:rPr>
              <a:t>th</a:t>
            </a:r>
            <a:r>
              <a:rPr lang="en-US" sz="1100" dirty="0">
                <a:solidFill>
                  <a:srgbClr val="33CCFF"/>
                </a:solidFill>
                <a:effectLst>
                  <a:outerShdw blurRad="38100" dist="38100" dir="2700000" algn="tl">
                    <a:srgbClr val="000000">
                      <a:alpha val="43137"/>
                    </a:srgbClr>
                  </a:outerShdw>
                </a:effectLst>
              </a:rPr>
              <a:t> Cir. 2016) </a:t>
            </a:r>
            <a:r>
              <a:rPr lang="en-US" sz="1100" dirty="0">
                <a:effectLst>
                  <a:outerShdw blurRad="38100" dist="38100" dir="2700000" algn="tl">
                    <a:srgbClr val="000000">
                      <a:alpha val="43137"/>
                    </a:srgbClr>
                  </a:outerShdw>
                </a:effectLst>
              </a:rPr>
              <a:t>(Government agrees Florida second degree murder does not have intentional </a:t>
            </a:r>
            <a:r>
              <a:rPr lang="en-US" sz="1100" dirty="0" err="1">
                <a:effectLst>
                  <a:outerShdw blurRad="38100" dist="38100" dir="2700000" algn="tl">
                    <a:srgbClr val="000000">
                      <a:alpha val="43137"/>
                    </a:srgbClr>
                  </a:outerShdw>
                </a:effectLst>
              </a:rPr>
              <a:t>mens</a:t>
            </a:r>
            <a:r>
              <a:rPr lang="en-US" sz="1100" dirty="0">
                <a:effectLst>
                  <a:outerShdw blurRad="38100" dist="38100" dir="2700000" algn="tl">
                    <a:srgbClr val="000000">
                      <a:alpha val="43137"/>
                    </a:srgbClr>
                  </a:outerShdw>
                </a:effectLst>
              </a:rPr>
              <a:t> </a:t>
            </a:r>
            <a:r>
              <a:rPr lang="en-US" sz="1100" dirty="0" err="1">
                <a:effectLst>
                  <a:outerShdw blurRad="38100" dist="38100" dir="2700000" algn="tl">
                    <a:srgbClr val="000000">
                      <a:alpha val="43137"/>
                    </a:srgbClr>
                  </a:outerShdw>
                </a:effectLst>
              </a:rPr>
              <a:t>rea</a:t>
            </a:r>
            <a:r>
              <a:rPr lang="en-US" sz="1100" dirty="0">
                <a:solidFill>
                  <a:srgbClr val="33CCFF"/>
                </a:solidFill>
                <a:effectLst>
                  <a:outerShdw blurRad="38100" dist="38100" dir="2700000" algn="tl">
                    <a:srgbClr val="000000">
                      <a:alpha val="43137"/>
                    </a:srgbClr>
                  </a:outerShdw>
                </a:effectLst>
              </a:rPr>
              <a:t>); </a:t>
            </a:r>
            <a:r>
              <a:rPr lang="en-US" sz="1100" i="1" dirty="0" smtClean="0">
                <a:solidFill>
                  <a:srgbClr val="33CCFF"/>
                </a:solidFill>
              </a:rPr>
              <a:t>United States v. Johnson, </a:t>
            </a:r>
            <a:r>
              <a:rPr lang="en-US" sz="1100" dirty="0" smtClean="0">
                <a:solidFill>
                  <a:srgbClr val="33CCFF"/>
                </a:solidFill>
              </a:rPr>
              <a:t>__ F. Supp.3d __, 2016 WL 7666523 (N.D. Cal. 2016) </a:t>
            </a:r>
            <a:r>
              <a:rPr lang="en-US" sz="1100" dirty="0" smtClean="0"/>
              <a:t>(federal arson has reckless </a:t>
            </a:r>
            <a:r>
              <a:rPr lang="en-US" sz="1100" dirty="0" err="1" smtClean="0"/>
              <a:t>mens</a:t>
            </a:r>
            <a:r>
              <a:rPr lang="en-US" sz="1100" dirty="0" smtClean="0"/>
              <a:t> </a:t>
            </a:r>
            <a:r>
              <a:rPr lang="en-US" sz="1100" dirty="0" err="1" smtClean="0"/>
              <a:t>rea</a:t>
            </a:r>
            <a:r>
              <a:rPr lang="en-US" sz="1100" dirty="0" smtClean="0"/>
              <a:t>); </a:t>
            </a:r>
            <a:r>
              <a:rPr lang="en-US" sz="1100" i="1" dirty="0" smtClean="0">
                <a:solidFill>
                  <a:srgbClr val="33CCFF"/>
                </a:solidFill>
              </a:rPr>
              <a:t>United States v. Hill</a:t>
            </a:r>
            <a:r>
              <a:rPr lang="en-US" sz="1100" dirty="0" smtClean="0">
                <a:solidFill>
                  <a:srgbClr val="33CCFF"/>
                </a:solidFill>
                <a:effectLst/>
              </a:rPr>
              <a:t>, </a:t>
            </a:r>
            <a:r>
              <a:rPr lang="en-US" sz="1100" dirty="0" smtClean="0">
                <a:solidFill>
                  <a:srgbClr val="33CCFF"/>
                </a:solidFill>
                <a:effectLst>
                  <a:outerShdw blurRad="38100" dist="38100" dir="2700000" algn="tl">
                    <a:srgbClr val="000000">
                      <a:alpha val="43137"/>
                    </a:srgbClr>
                  </a:outerShdw>
                </a:effectLst>
              </a:rPr>
              <a:t>__ F. Supp.3d __, 2016 WL 7076929 (W.D. Pa. 2016) </a:t>
            </a:r>
            <a:r>
              <a:rPr lang="en-US" sz="1100" dirty="0" smtClean="0">
                <a:effectLst>
                  <a:outerShdw blurRad="38100" dist="38100" dir="2700000" algn="tl">
                    <a:srgbClr val="000000">
                      <a:alpha val="43137"/>
                    </a:srgbClr>
                  </a:outerShdw>
                </a:effectLst>
              </a:rPr>
              <a:t>(Pennsylvania simple assault has reckless </a:t>
            </a:r>
            <a:r>
              <a:rPr lang="en-US" sz="1100" dirty="0" err="1" smtClean="0">
                <a:effectLst>
                  <a:outerShdw blurRad="38100" dist="38100" dir="2700000" algn="tl">
                    <a:srgbClr val="000000">
                      <a:alpha val="43137"/>
                    </a:srgbClr>
                  </a:outerShdw>
                </a:effectLst>
              </a:rPr>
              <a:t>mens</a:t>
            </a:r>
            <a:r>
              <a:rPr lang="en-US" sz="1100" dirty="0" smtClean="0">
                <a:effectLst>
                  <a:outerShdw blurRad="38100" dist="38100" dir="2700000" algn="tl">
                    <a:srgbClr val="000000">
                      <a:alpha val="43137"/>
                    </a:srgbClr>
                  </a:outerShdw>
                </a:effectLst>
              </a:rPr>
              <a:t> </a:t>
            </a:r>
            <a:r>
              <a:rPr lang="en-US" sz="1100" dirty="0" err="1" smtClean="0">
                <a:effectLst>
                  <a:outerShdw blurRad="38100" dist="38100" dir="2700000" algn="tl">
                    <a:srgbClr val="000000">
                      <a:alpha val="43137"/>
                    </a:srgbClr>
                  </a:outerShdw>
                </a:effectLst>
              </a:rPr>
              <a:t>rea</a:t>
            </a:r>
            <a:r>
              <a:rPr lang="en-US" sz="1100" dirty="0" smtClean="0">
                <a:effectLst>
                  <a:outerShdw blurRad="38100" dist="38100" dir="2700000" algn="tl">
                    <a:srgbClr val="000000">
                      <a:alpha val="43137"/>
                    </a:srgbClr>
                  </a:outerShdw>
                </a:effectLst>
              </a:rPr>
              <a:t>); </a:t>
            </a:r>
            <a:r>
              <a:rPr lang="en-US" sz="1100" i="1" dirty="0" smtClean="0">
                <a:solidFill>
                  <a:srgbClr val="33CCFF"/>
                </a:solidFill>
                <a:effectLst>
                  <a:outerShdw blurRad="38100" dist="38100" dir="2700000" algn="tl">
                    <a:srgbClr val="000000">
                      <a:alpha val="43137"/>
                    </a:srgbClr>
                  </a:outerShdw>
                </a:effectLst>
              </a:rPr>
              <a:t>United States v. Watts</a:t>
            </a:r>
            <a:r>
              <a:rPr lang="en-US" sz="1100" dirty="0" smtClean="0">
                <a:solidFill>
                  <a:srgbClr val="33CCFF"/>
                </a:solidFill>
                <a:effectLst>
                  <a:outerShdw blurRad="38100" dist="38100" dir="2700000" algn="tl">
                    <a:srgbClr val="000000">
                      <a:alpha val="43137"/>
                    </a:srgbClr>
                  </a:outerShdw>
                </a:effectLst>
              </a:rPr>
              <a:t>, 2017 WL 411341</a:t>
            </a:r>
            <a:r>
              <a:rPr lang="en-US" sz="1100" i="1" dirty="0" smtClean="0">
                <a:solidFill>
                  <a:srgbClr val="33CCFF"/>
                </a:solidFill>
                <a:effectLst>
                  <a:outerShdw blurRad="38100" dist="38100" dir="2700000" algn="tl">
                    <a:srgbClr val="000000">
                      <a:alpha val="43137"/>
                    </a:srgbClr>
                  </a:outerShdw>
                </a:effectLst>
              </a:rPr>
              <a:t> </a:t>
            </a:r>
            <a:r>
              <a:rPr lang="en-US" sz="1100" dirty="0" smtClean="0">
                <a:solidFill>
                  <a:srgbClr val="33CCFF"/>
                </a:solidFill>
                <a:effectLst>
                  <a:outerShdw blurRad="38100" dist="38100" dir="2700000" algn="tl">
                    <a:srgbClr val="000000">
                      <a:alpha val="43137"/>
                    </a:srgbClr>
                  </a:outerShdw>
                </a:effectLst>
              </a:rPr>
              <a:t>(D. Kan. 2017) </a:t>
            </a:r>
            <a:r>
              <a:rPr lang="en-US" sz="1100" dirty="0" smtClean="0">
                <a:effectLst>
                  <a:outerShdw blurRad="38100" dist="38100" dir="2700000" algn="tl">
                    <a:srgbClr val="000000">
                      <a:alpha val="43137"/>
                    </a:srgbClr>
                  </a:outerShdw>
                </a:effectLst>
              </a:rPr>
              <a:t>(Missouri second degree murder has reckless </a:t>
            </a:r>
            <a:r>
              <a:rPr lang="en-US" sz="1100" dirty="0" err="1" smtClean="0">
                <a:effectLst>
                  <a:outerShdw blurRad="38100" dist="38100" dir="2700000" algn="tl">
                    <a:srgbClr val="000000">
                      <a:alpha val="43137"/>
                    </a:srgbClr>
                  </a:outerShdw>
                </a:effectLst>
              </a:rPr>
              <a:t>mens</a:t>
            </a:r>
            <a:r>
              <a:rPr lang="en-US" sz="1100" dirty="0" smtClean="0">
                <a:effectLst>
                  <a:outerShdw blurRad="38100" dist="38100" dir="2700000" algn="tl">
                    <a:srgbClr val="000000">
                      <a:alpha val="43137"/>
                    </a:srgbClr>
                  </a:outerShdw>
                </a:effectLst>
              </a:rPr>
              <a:t> </a:t>
            </a:r>
            <a:r>
              <a:rPr lang="en-US" sz="1100" dirty="0" err="1" smtClean="0">
                <a:effectLst>
                  <a:outerShdw blurRad="38100" dist="38100" dir="2700000" algn="tl">
                    <a:srgbClr val="000000">
                      <a:alpha val="43137"/>
                    </a:srgbClr>
                  </a:outerShdw>
                </a:effectLst>
              </a:rPr>
              <a:t>rea</a:t>
            </a:r>
            <a:r>
              <a:rPr lang="en-US" sz="1100" dirty="0" smtClean="0">
                <a:effectLst>
                  <a:outerShdw blurRad="38100" dist="38100" dir="2700000" algn="tl">
                    <a:srgbClr val="000000">
                      <a:alpha val="43137"/>
                    </a:srgbClr>
                  </a:outerShdw>
                </a:effectLst>
              </a:rPr>
              <a:t>); </a:t>
            </a:r>
            <a:r>
              <a:rPr lang="en-US" sz="1100" i="1" dirty="0" smtClean="0">
                <a:solidFill>
                  <a:srgbClr val="33CCFF"/>
                </a:solidFill>
                <a:effectLst>
                  <a:outerShdw blurRad="38100" dist="38100" dir="2700000" algn="tl">
                    <a:srgbClr val="000000">
                      <a:alpha val="43137"/>
                    </a:srgbClr>
                  </a:outerShdw>
                </a:effectLst>
              </a:rPr>
              <a:t>United States v. </a:t>
            </a:r>
            <a:r>
              <a:rPr lang="en-US" sz="1100" i="1" dirty="0" err="1" smtClean="0">
                <a:solidFill>
                  <a:srgbClr val="33CCFF"/>
                </a:solidFill>
                <a:effectLst>
                  <a:outerShdw blurRad="38100" dist="38100" dir="2700000" algn="tl">
                    <a:srgbClr val="000000">
                      <a:alpha val="43137"/>
                    </a:srgbClr>
                  </a:outerShdw>
                </a:effectLst>
              </a:rPr>
              <a:t>Sabetta</a:t>
            </a:r>
            <a:r>
              <a:rPr lang="en-US" sz="1100" dirty="0" smtClean="0">
                <a:solidFill>
                  <a:srgbClr val="33CCFF"/>
                </a:solidFill>
                <a:effectLst>
                  <a:outerShdw blurRad="38100" dist="38100" dir="2700000" algn="tl">
                    <a:srgbClr val="000000">
                      <a:alpha val="43137"/>
                    </a:srgbClr>
                  </a:outerShdw>
                </a:effectLst>
              </a:rPr>
              <a:t>, __ F. Supp.3d__ , 2016 WL 6157454 (D.R.I. 2016) </a:t>
            </a:r>
            <a:r>
              <a:rPr lang="en-US" sz="1100" dirty="0" smtClean="0">
                <a:effectLst>
                  <a:outerShdw blurRad="38100" dist="38100" dir="2700000" algn="tl">
                    <a:srgbClr val="000000">
                      <a:alpha val="43137"/>
                    </a:srgbClr>
                  </a:outerShdw>
                </a:effectLst>
              </a:rPr>
              <a:t>(Rhode Island assault with a dangerous weapon has reckless </a:t>
            </a:r>
            <a:r>
              <a:rPr lang="en-US" sz="1100" dirty="0" err="1" smtClean="0">
                <a:effectLst>
                  <a:outerShdw blurRad="38100" dist="38100" dir="2700000" algn="tl">
                    <a:srgbClr val="000000">
                      <a:alpha val="43137"/>
                    </a:srgbClr>
                  </a:outerShdw>
                </a:effectLst>
              </a:rPr>
              <a:t>mens</a:t>
            </a:r>
            <a:r>
              <a:rPr lang="en-US" sz="1100" dirty="0" smtClean="0">
                <a:effectLst>
                  <a:outerShdw blurRad="38100" dist="38100" dir="2700000" algn="tl">
                    <a:srgbClr val="000000">
                      <a:alpha val="43137"/>
                    </a:srgbClr>
                  </a:outerShdw>
                </a:effectLst>
              </a:rPr>
              <a:t> </a:t>
            </a:r>
            <a:r>
              <a:rPr lang="en-US" sz="1100" dirty="0" err="1" smtClean="0">
                <a:effectLst>
                  <a:outerShdw blurRad="38100" dist="38100" dir="2700000" algn="tl">
                    <a:srgbClr val="000000">
                      <a:alpha val="43137"/>
                    </a:srgbClr>
                  </a:outerShdw>
                </a:effectLst>
              </a:rPr>
              <a:t>rea</a:t>
            </a:r>
            <a:r>
              <a:rPr lang="en-US" sz="1100" dirty="0" smtClean="0">
                <a:effectLst>
                  <a:outerShdw blurRad="38100" dist="38100" dir="2700000" algn="tl">
                    <a:srgbClr val="000000">
                      <a:alpha val="43137"/>
                    </a:srgbClr>
                  </a:outerShdw>
                </a:effectLst>
              </a:rPr>
              <a:t>); </a:t>
            </a:r>
            <a:r>
              <a:rPr lang="en-US" sz="1100" i="1" dirty="0" smtClean="0">
                <a:solidFill>
                  <a:srgbClr val="33CCFF"/>
                </a:solidFill>
                <a:effectLst>
                  <a:outerShdw blurRad="38100" dist="38100" dir="2700000" algn="tl">
                    <a:srgbClr val="000000">
                      <a:alpha val="43137"/>
                    </a:srgbClr>
                  </a:outerShdw>
                </a:effectLst>
              </a:rPr>
              <a:t>United States v. </a:t>
            </a:r>
            <a:r>
              <a:rPr lang="en-US" sz="1100" i="1" dirty="0" err="1" smtClean="0">
                <a:solidFill>
                  <a:srgbClr val="33CCFF"/>
                </a:solidFill>
                <a:effectLst>
                  <a:outerShdw blurRad="38100" dist="38100" dir="2700000" algn="tl">
                    <a:srgbClr val="000000">
                      <a:alpha val="43137"/>
                    </a:srgbClr>
                  </a:outerShdw>
                </a:effectLst>
              </a:rPr>
              <a:t>Wehunt</a:t>
            </a:r>
            <a:r>
              <a:rPr lang="en-US" sz="1100" dirty="0" smtClean="0">
                <a:solidFill>
                  <a:srgbClr val="33CCFF"/>
                </a:solidFill>
                <a:effectLst>
                  <a:outerShdw blurRad="38100" dist="38100" dir="2700000" algn="tl">
                    <a:srgbClr val="000000">
                      <a:alpha val="43137"/>
                    </a:srgbClr>
                  </a:outerShdw>
                </a:effectLst>
              </a:rPr>
              <a:t>, __ F. Supp.3d__, 2017 WL 347544 (E.D. Tenn. 2017) </a:t>
            </a:r>
            <a:r>
              <a:rPr lang="en-US" sz="1100" dirty="0" smtClean="0">
                <a:effectLst>
                  <a:outerShdw blurRad="38100" dist="38100" dir="2700000" algn="tl">
                    <a:srgbClr val="000000">
                      <a:alpha val="43137"/>
                    </a:srgbClr>
                  </a:outerShdw>
                </a:effectLst>
              </a:rPr>
              <a:t>(Tenn. aggravated assault has a reckless </a:t>
            </a:r>
            <a:r>
              <a:rPr lang="en-US" sz="1100" dirty="0" err="1" smtClean="0">
                <a:effectLst>
                  <a:outerShdw blurRad="38100" dist="38100" dir="2700000" algn="tl">
                    <a:srgbClr val="000000">
                      <a:alpha val="43137"/>
                    </a:srgbClr>
                  </a:outerShdw>
                </a:effectLst>
              </a:rPr>
              <a:t>mens</a:t>
            </a:r>
            <a:r>
              <a:rPr lang="en-US" sz="1100" dirty="0" smtClean="0">
                <a:effectLst>
                  <a:outerShdw blurRad="38100" dist="38100" dir="2700000" algn="tl">
                    <a:srgbClr val="000000">
                      <a:alpha val="43137"/>
                    </a:srgbClr>
                  </a:outerShdw>
                </a:effectLst>
              </a:rPr>
              <a:t> </a:t>
            </a:r>
            <a:r>
              <a:rPr lang="en-US" sz="1100" dirty="0" err="1" smtClean="0">
                <a:effectLst>
                  <a:outerShdw blurRad="38100" dist="38100" dir="2700000" algn="tl">
                    <a:srgbClr val="000000">
                      <a:alpha val="43137"/>
                    </a:srgbClr>
                  </a:outerShdw>
                </a:effectLst>
              </a:rPr>
              <a:t>rea</a:t>
            </a:r>
            <a:r>
              <a:rPr lang="en-US" sz="1100" dirty="0" smtClean="0">
                <a:effectLst>
                  <a:outerShdw blurRad="38100" dist="38100" dir="2700000" algn="tl">
                    <a:srgbClr val="000000">
                      <a:alpha val="43137"/>
                    </a:srgbClr>
                  </a:outerShdw>
                </a:effectLst>
              </a:rPr>
              <a:t>); </a:t>
            </a:r>
            <a:r>
              <a:rPr lang="en-US" sz="1100" i="1" dirty="0" smtClean="0">
                <a:solidFill>
                  <a:srgbClr val="33CCFF"/>
                </a:solidFill>
                <a:effectLst>
                  <a:outerShdw blurRad="38100" dist="38100" dir="2700000" algn="tl">
                    <a:srgbClr val="000000">
                      <a:alpha val="43137"/>
                    </a:srgbClr>
                  </a:outerShdw>
                </a:effectLst>
              </a:rPr>
              <a:t>United States v. Moore</a:t>
            </a:r>
            <a:r>
              <a:rPr lang="en-US" sz="1100" dirty="0" smtClean="0">
                <a:solidFill>
                  <a:srgbClr val="33CCFF"/>
                </a:solidFill>
                <a:effectLst>
                  <a:outerShdw blurRad="38100" dist="38100" dir="2700000" algn="tl">
                    <a:srgbClr val="000000">
                      <a:alpha val="43137"/>
                    </a:srgbClr>
                  </a:outerShdw>
                </a:effectLst>
              </a:rPr>
              <a:t>, 203 F. Supp.3d 854 (N.D. Ohio 2016) </a:t>
            </a:r>
            <a:r>
              <a:rPr lang="en-US" sz="1100" dirty="0" smtClean="0">
                <a:effectLst>
                  <a:outerShdw blurRad="38100" dist="38100" dir="2700000" algn="tl">
                    <a:srgbClr val="000000">
                      <a:alpha val="43137"/>
                    </a:srgbClr>
                  </a:outerShdw>
                </a:effectLst>
              </a:rPr>
              <a:t>(Ohio aggravated robbery has reckless </a:t>
            </a:r>
            <a:r>
              <a:rPr lang="en-US" sz="1100" dirty="0" err="1" smtClean="0">
                <a:effectLst>
                  <a:outerShdw blurRad="38100" dist="38100" dir="2700000" algn="tl">
                    <a:srgbClr val="000000">
                      <a:alpha val="43137"/>
                    </a:srgbClr>
                  </a:outerShdw>
                </a:effectLst>
              </a:rPr>
              <a:t>mens</a:t>
            </a:r>
            <a:r>
              <a:rPr lang="en-US" sz="1100" dirty="0" smtClean="0">
                <a:effectLst>
                  <a:outerShdw blurRad="38100" dist="38100" dir="2700000" algn="tl">
                    <a:srgbClr val="000000">
                      <a:alpha val="43137"/>
                    </a:srgbClr>
                  </a:outerShdw>
                </a:effectLst>
              </a:rPr>
              <a:t> </a:t>
            </a:r>
            <a:r>
              <a:rPr lang="en-US" sz="1100" dirty="0" err="1" smtClean="0">
                <a:effectLst>
                  <a:outerShdw blurRad="38100" dist="38100" dir="2700000" algn="tl">
                    <a:srgbClr val="000000">
                      <a:alpha val="43137"/>
                    </a:srgbClr>
                  </a:outerShdw>
                </a:effectLst>
              </a:rPr>
              <a:t>rea</a:t>
            </a:r>
            <a:r>
              <a:rPr lang="en-US" sz="1100" dirty="0" smtClean="0">
                <a:effectLst>
                  <a:outerShdw blurRad="38100" dist="38100" dir="2700000" algn="tl">
                    <a:srgbClr val="000000">
                      <a:alpha val="43137"/>
                    </a:srgbClr>
                  </a:outerShdw>
                </a:effectLst>
              </a:rPr>
              <a:t>).           </a:t>
            </a:r>
          </a:p>
          <a:p>
            <a:pPr marL="400050" lvl="2" indent="0">
              <a:buNone/>
            </a:pPr>
            <a:endParaRPr lang="en-US" sz="1100" i="1" dirty="0"/>
          </a:p>
          <a:p>
            <a:pPr marL="400050" lvl="2" indent="0">
              <a:buNone/>
            </a:pPr>
            <a:r>
              <a:rPr lang="en-US" sz="1100" dirty="0" smtClean="0"/>
              <a:t>Argue that even </a:t>
            </a:r>
            <a:r>
              <a:rPr lang="en-US" sz="1100" dirty="0" smtClean="0">
                <a:solidFill>
                  <a:schemeClr val="tx2">
                    <a:lumMod val="75000"/>
                  </a:schemeClr>
                </a:solidFill>
              </a:rPr>
              <a:t>if some general intent exists</a:t>
            </a:r>
            <a:r>
              <a:rPr lang="en-US" sz="1100" dirty="0" smtClean="0">
                <a:solidFill>
                  <a:schemeClr val="tx2">
                    <a:lumMod val="90000"/>
                  </a:schemeClr>
                </a:solidFill>
              </a:rPr>
              <a:t>, </a:t>
            </a:r>
            <a:r>
              <a:rPr lang="en-US" sz="1100" dirty="0" smtClean="0"/>
              <a:t>a crime satisfies the force clause </a:t>
            </a:r>
            <a:r>
              <a:rPr lang="en-US" sz="1100" i="1" dirty="0" smtClean="0"/>
              <a:t>only </a:t>
            </a:r>
            <a:r>
              <a:rPr lang="en-US" sz="1100" dirty="0" smtClean="0"/>
              <a:t>if it specifically requires an </a:t>
            </a:r>
            <a:r>
              <a:rPr lang="en-US" sz="1100" dirty="0" smtClean="0">
                <a:solidFill>
                  <a:schemeClr val="tx2">
                    <a:lumMod val="75000"/>
                  </a:schemeClr>
                </a:solidFill>
              </a:rPr>
              <a:t>intent </a:t>
            </a:r>
            <a:r>
              <a:rPr lang="en-US" sz="1100" dirty="0">
                <a:solidFill>
                  <a:schemeClr val="tx2">
                    <a:lumMod val="75000"/>
                  </a:schemeClr>
                </a:solidFill>
              </a:rPr>
              <a:t>to </a:t>
            </a:r>
            <a:r>
              <a:rPr lang="en-US" sz="1100" dirty="0" smtClean="0">
                <a:solidFill>
                  <a:schemeClr val="tx2">
                    <a:lumMod val="75000"/>
                  </a:schemeClr>
                </a:solidFill>
              </a:rPr>
              <a:t>use or threaten violent force</a:t>
            </a:r>
            <a:r>
              <a:rPr lang="en-US" sz="1100" dirty="0" smtClean="0"/>
              <a:t>.  </a:t>
            </a:r>
          </a:p>
          <a:p>
            <a:pPr marL="400050" lvl="2" indent="0">
              <a:buNone/>
            </a:pPr>
            <a:endParaRPr lang="en-US" sz="1100" dirty="0" smtClean="0"/>
          </a:p>
          <a:p>
            <a:pPr marL="742950" lvl="2" indent="-342900"/>
            <a:r>
              <a:rPr lang="en-US" sz="1100" i="1" dirty="0" smtClean="0"/>
              <a:t>See </a:t>
            </a:r>
            <a:r>
              <a:rPr lang="en-US" sz="1100" i="1" dirty="0"/>
              <a:t>Flores-Lopez v. Holder</a:t>
            </a:r>
            <a:r>
              <a:rPr lang="en-US" sz="1100" dirty="0"/>
              <a:t>, 685 F.3d 857, 863 (9</a:t>
            </a:r>
            <a:r>
              <a:rPr lang="en-US" sz="1100" baseline="30000" dirty="0"/>
              <a:t>th</a:t>
            </a:r>
            <a:r>
              <a:rPr lang="en-US" sz="1100" dirty="0"/>
              <a:t> Cir. 2012); </a:t>
            </a:r>
            <a:r>
              <a:rPr lang="en-US" sz="1100" i="1" dirty="0"/>
              <a:t>Covarrubias </a:t>
            </a:r>
            <a:r>
              <a:rPr lang="en-US" sz="1100" i="1" dirty="0" err="1"/>
              <a:t>Teposte</a:t>
            </a:r>
            <a:r>
              <a:rPr lang="en-US" sz="1100" i="1" dirty="0"/>
              <a:t> v. Holder</a:t>
            </a:r>
            <a:r>
              <a:rPr lang="en-US" sz="1100" dirty="0"/>
              <a:t>, 632 F.3d 1049 (9</a:t>
            </a:r>
            <a:r>
              <a:rPr lang="en-US" sz="1100" baseline="30000" dirty="0"/>
              <a:t>th</a:t>
            </a:r>
            <a:r>
              <a:rPr lang="en-US" sz="1100" dirty="0"/>
              <a:t> Cir. 2011); </a:t>
            </a:r>
            <a:r>
              <a:rPr lang="en-US" sz="1100" i="1" dirty="0"/>
              <a:t>United States v. Coronado</a:t>
            </a:r>
            <a:r>
              <a:rPr lang="en-US" sz="1100" dirty="0"/>
              <a:t>, 603 F.3d 706 (9</a:t>
            </a:r>
            <a:r>
              <a:rPr lang="en-US" sz="1100" baseline="30000" dirty="0"/>
              <a:t>th</a:t>
            </a:r>
            <a:r>
              <a:rPr lang="en-US" sz="1100" dirty="0"/>
              <a:t> Cir. 2010</a:t>
            </a:r>
            <a:r>
              <a:rPr lang="en-US" sz="1100" dirty="0" smtClean="0"/>
              <a:t>) (</a:t>
            </a:r>
            <a:r>
              <a:rPr lang="en-US" sz="1100" dirty="0" smtClean="0">
                <a:solidFill>
                  <a:schemeClr val="tx2">
                    <a:lumMod val="90000"/>
                  </a:schemeClr>
                </a:solidFill>
              </a:rPr>
              <a:t>intentionally discharging a firearm in a negligent manner that creates a risk of injury or death</a:t>
            </a:r>
            <a:r>
              <a:rPr lang="en-US" sz="1100" dirty="0" smtClean="0"/>
              <a:t>); </a:t>
            </a:r>
            <a:r>
              <a:rPr lang="en-US" sz="1100" i="1" dirty="0" smtClean="0"/>
              <a:t>Brown </a:t>
            </a:r>
            <a:r>
              <a:rPr lang="en-US" sz="1100" i="1" dirty="0"/>
              <a:t>v. Caraway</a:t>
            </a:r>
            <a:r>
              <a:rPr lang="en-US" sz="1100" dirty="0"/>
              <a:t>, 719 F.3d 583 (7</a:t>
            </a:r>
            <a:r>
              <a:rPr lang="en-US" sz="1100" baseline="30000" dirty="0"/>
              <a:t>th</a:t>
            </a:r>
            <a:r>
              <a:rPr lang="en-US" sz="1100" dirty="0"/>
              <a:t> Cir. 2013</a:t>
            </a:r>
            <a:r>
              <a:rPr lang="en-US" sz="1100" dirty="0" smtClean="0"/>
              <a:t>); </a:t>
            </a:r>
            <a:r>
              <a:rPr lang="en-US" sz="1100" i="1" dirty="0" smtClean="0"/>
              <a:t>United States v. Calderon-Pena, </a:t>
            </a:r>
            <a:r>
              <a:rPr lang="en-US" sz="1100" dirty="0" smtClean="0"/>
              <a:t>383 F.3d 254 (5</a:t>
            </a:r>
            <a:r>
              <a:rPr lang="en-US" sz="1100" baseline="30000" dirty="0" smtClean="0"/>
              <a:t>th</a:t>
            </a:r>
            <a:r>
              <a:rPr lang="en-US" sz="1100" dirty="0" smtClean="0"/>
              <a:t> Cir. 2004) (</a:t>
            </a:r>
            <a:r>
              <a:rPr lang="en-US" sz="1100" dirty="0" smtClean="0">
                <a:solidFill>
                  <a:srgbClr val="FFFF99"/>
                </a:solidFill>
              </a:rPr>
              <a:t>intentionally endangering child without intending to cause victim injury</a:t>
            </a:r>
            <a:r>
              <a:rPr lang="en-US" sz="1100" dirty="0" smtClean="0"/>
              <a:t>).   </a:t>
            </a:r>
          </a:p>
          <a:p>
            <a:pPr marL="742950" lvl="2" indent="-342900"/>
            <a:endParaRPr lang="en-US" sz="1400" dirty="0"/>
          </a:p>
          <a:p>
            <a:pPr marL="400050" lvl="2" indent="0">
              <a:buNone/>
            </a:pPr>
            <a:r>
              <a:rPr lang="en-US" sz="1400" dirty="0" smtClean="0"/>
              <a:t>   </a:t>
            </a:r>
            <a:endParaRPr lang="en-US" sz="1400" dirty="0"/>
          </a:p>
          <a:p>
            <a:pPr marL="400050" lvl="2" indent="0" algn="ctr">
              <a:buNone/>
            </a:pPr>
            <a:r>
              <a:rPr lang="en-US" sz="1800" dirty="0" smtClean="0"/>
              <a:t>    </a:t>
            </a:r>
            <a:r>
              <a:rPr lang="en-US" dirty="0" smtClean="0"/>
              <a:t> </a:t>
            </a:r>
            <a:endParaRPr lang="en-US" dirty="0"/>
          </a:p>
        </p:txBody>
      </p:sp>
    </p:spTree>
    <p:extLst>
      <p:ext uri="{BB962C8B-B14F-4D97-AF65-F5344CB8AC3E}">
        <p14:creationId xmlns:p14="http://schemas.microsoft.com/office/powerpoint/2010/main" val="299164728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smtClean="0">
                <a:solidFill>
                  <a:schemeClr val="tx2">
                    <a:lumMod val="75000"/>
                  </a:schemeClr>
                </a:solidFill>
              </a:rPr>
              <a:t>Issue </a:t>
            </a:r>
            <a:r>
              <a:rPr lang="en-US" sz="2400" dirty="0">
                <a:solidFill>
                  <a:schemeClr val="tx2">
                    <a:lumMod val="75000"/>
                  </a:schemeClr>
                </a:solidFill>
              </a:rPr>
              <a:t>4</a:t>
            </a:r>
            <a:r>
              <a:rPr lang="en-US" sz="2400" dirty="0" smtClean="0">
                <a:solidFill>
                  <a:schemeClr val="tx2">
                    <a:lumMod val="75000"/>
                  </a:schemeClr>
                </a:solidFill>
              </a:rPr>
              <a:t>: Intentional vs. Reckless Conduct</a:t>
            </a:r>
            <a:endParaRPr lang="en-US" sz="2400" dirty="0">
              <a:solidFill>
                <a:schemeClr val="tx2">
                  <a:lumMod val="75000"/>
                </a:schemeClr>
              </a:solidFill>
            </a:endParaRPr>
          </a:p>
        </p:txBody>
      </p:sp>
      <p:sp>
        <p:nvSpPr>
          <p:cNvPr id="3" name="Content Placeholder 2"/>
          <p:cNvSpPr>
            <a:spLocks noGrp="1"/>
          </p:cNvSpPr>
          <p:nvPr>
            <p:ph idx="1"/>
          </p:nvPr>
        </p:nvSpPr>
        <p:spPr>
          <a:xfrm>
            <a:off x="419100" y="990599"/>
            <a:ext cx="8229600" cy="5334001"/>
          </a:xfrm>
        </p:spPr>
        <p:txBody>
          <a:bodyPr/>
          <a:lstStyle/>
          <a:p>
            <a:pPr marL="400050" lvl="2" indent="0">
              <a:buNone/>
            </a:pPr>
            <a:r>
              <a:rPr lang="en-US" sz="1400" dirty="0" smtClean="0">
                <a:solidFill>
                  <a:srgbClr val="33CCFF"/>
                </a:solidFill>
              </a:rPr>
              <a:t>Threats:</a:t>
            </a:r>
            <a:r>
              <a:rPr lang="en-US" sz="1400" dirty="0"/>
              <a:t> </a:t>
            </a:r>
            <a:r>
              <a:rPr lang="en-US" sz="1400" dirty="0" smtClean="0"/>
              <a:t>Argue i</a:t>
            </a:r>
            <a:r>
              <a:rPr lang="en-US" sz="1400" dirty="0" smtClean="0">
                <a:solidFill>
                  <a:schemeClr val="tx2">
                    <a:lumMod val="90000"/>
                  </a:schemeClr>
                </a:solidFill>
              </a:rPr>
              <a:t>ntimidation/putting someone in fear of bodily injury </a:t>
            </a:r>
            <a:r>
              <a:rPr lang="en-US" sz="1400" dirty="0" smtClean="0"/>
              <a:t>does not equal </a:t>
            </a:r>
            <a:r>
              <a:rPr lang="en-US" sz="1400" dirty="0" smtClean="0">
                <a:solidFill>
                  <a:srgbClr val="33CCFF"/>
                </a:solidFill>
              </a:rPr>
              <a:t>intentional</a:t>
            </a:r>
            <a:r>
              <a:rPr lang="en-US" sz="1400" dirty="0" smtClean="0">
                <a:solidFill>
                  <a:schemeClr val="tx2">
                    <a:lumMod val="90000"/>
                  </a:schemeClr>
                </a:solidFill>
              </a:rPr>
              <a:t> threat </a:t>
            </a:r>
            <a:r>
              <a:rPr lang="en-US" sz="1400" dirty="0" smtClean="0"/>
              <a:t>if statute does not require defendant to have </a:t>
            </a:r>
            <a:r>
              <a:rPr lang="en-US" sz="1400" dirty="0" smtClean="0">
                <a:solidFill>
                  <a:schemeClr val="tx2">
                    <a:lumMod val="90000"/>
                  </a:schemeClr>
                </a:solidFill>
              </a:rPr>
              <a:t>intent </a:t>
            </a:r>
            <a:r>
              <a:rPr lang="en-US" sz="1400" dirty="0" smtClean="0"/>
              <a:t>to put another in fear of bodily injury.</a:t>
            </a:r>
            <a:r>
              <a:rPr lang="en-US" sz="1400" i="1" dirty="0">
                <a:solidFill>
                  <a:schemeClr val="tx2">
                    <a:lumMod val="90000"/>
                  </a:schemeClr>
                </a:solidFill>
              </a:rPr>
              <a:t> See United States v. King, </a:t>
            </a:r>
            <a:r>
              <a:rPr lang="en-US" sz="1400" dirty="0">
                <a:solidFill>
                  <a:schemeClr val="tx2">
                    <a:lumMod val="90000"/>
                  </a:schemeClr>
                </a:solidFill>
              </a:rPr>
              <a:t>979 F.2d 801, 803 (10</a:t>
            </a:r>
            <a:r>
              <a:rPr lang="en-US" sz="1400" baseline="30000" dirty="0">
                <a:solidFill>
                  <a:schemeClr val="tx2">
                    <a:lumMod val="90000"/>
                  </a:schemeClr>
                </a:solidFill>
              </a:rPr>
              <a:t>th</a:t>
            </a:r>
            <a:r>
              <a:rPr lang="en-US" sz="1400" dirty="0">
                <a:solidFill>
                  <a:schemeClr val="tx2">
                    <a:lumMod val="90000"/>
                  </a:schemeClr>
                </a:solidFill>
              </a:rPr>
              <a:t> Cir. 1992)</a:t>
            </a:r>
            <a:r>
              <a:rPr lang="en-US" sz="1400" dirty="0"/>
              <a:t> (threat under force clause “means both an </a:t>
            </a:r>
            <a:r>
              <a:rPr lang="en-US" sz="1400" i="1" dirty="0">
                <a:solidFill>
                  <a:srgbClr val="33CCFF"/>
                </a:solidFill>
              </a:rPr>
              <a:t>intent</a:t>
            </a:r>
            <a:r>
              <a:rPr lang="en-US" sz="1400" i="1" dirty="0"/>
              <a:t> </a:t>
            </a:r>
            <a:r>
              <a:rPr lang="en-US" sz="1400" dirty="0"/>
              <a:t>to use force and a communication of that threat”).</a:t>
            </a:r>
          </a:p>
          <a:p>
            <a:pPr marL="400050" lvl="2" indent="0">
              <a:buNone/>
            </a:pPr>
            <a:r>
              <a:rPr lang="en-US" sz="1400" dirty="0" smtClean="0"/>
              <a:t> </a:t>
            </a:r>
            <a:endParaRPr lang="en-US" sz="1400" i="1" dirty="0"/>
          </a:p>
          <a:p>
            <a:pPr marL="400050" lvl="2" indent="0">
              <a:buNone/>
            </a:pPr>
            <a:r>
              <a:rPr lang="en-US" sz="1400" dirty="0" smtClean="0">
                <a:solidFill>
                  <a:srgbClr val="33CCFF"/>
                </a:solidFill>
              </a:rPr>
              <a:t>Examples of statutes that do not have intentional </a:t>
            </a:r>
            <a:r>
              <a:rPr lang="en-US" sz="1400" dirty="0" err="1" smtClean="0">
                <a:solidFill>
                  <a:srgbClr val="33CCFF"/>
                </a:solidFill>
              </a:rPr>
              <a:t>mens</a:t>
            </a:r>
            <a:r>
              <a:rPr lang="en-US" sz="1400" dirty="0" smtClean="0">
                <a:solidFill>
                  <a:srgbClr val="33CCFF"/>
                </a:solidFill>
              </a:rPr>
              <a:t> rea:  </a:t>
            </a:r>
          </a:p>
          <a:p>
            <a:pPr marL="400050" lvl="2" indent="0">
              <a:buNone/>
            </a:pPr>
            <a:endParaRPr lang="en-US" sz="1400" dirty="0">
              <a:solidFill>
                <a:srgbClr val="33CCFF"/>
              </a:solidFill>
            </a:endParaRPr>
          </a:p>
          <a:p>
            <a:pPr marL="400050" lvl="2" indent="0">
              <a:buNone/>
            </a:pPr>
            <a:r>
              <a:rPr lang="en-US" sz="1400" dirty="0">
                <a:solidFill>
                  <a:schemeClr val="accent2">
                    <a:lumMod val="60000"/>
                    <a:lumOff val="40000"/>
                  </a:schemeClr>
                </a:solidFill>
              </a:rPr>
              <a:t>Utah witness tampering</a:t>
            </a:r>
            <a:r>
              <a:rPr lang="en-US" sz="1400" dirty="0">
                <a:solidFill>
                  <a:schemeClr val="accent2">
                    <a:lumMod val="40000"/>
                    <a:lumOff val="60000"/>
                  </a:schemeClr>
                </a:solidFill>
              </a:rPr>
              <a:t> </a:t>
            </a:r>
            <a:r>
              <a:rPr lang="en-US" sz="1400" dirty="0"/>
              <a:t>can be committed without any intent to threaten </a:t>
            </a:r>
            <a:r>
              <a:rPr lang="en-US" sz="1400" dirty="0" smtClean="0"/>
              <a:t>force </a:t>
            </a:r>
            <a:r>
              <a:rPr lang="en-US" sz="1400" dirty="0">
                <a:solidFill>
                  <a:schemeClr val="tx2">
                    <a:lumMod val="75000"/>
                  </a:schemeClr>
                </a:solidFill>
              </a:rPr>
              <a:t>– </a:t>
            </a:r>
            <a:r>
              <a:rPr lang="en-US" sz="1400" i="1" dirty="0">
                <a:solidFill>
                  <a:schemeClr val="tx2">
                    <a:lumMod val="75000"/>
                  </a:schemeClr>
                </a:solidFill>
              </a:rPr>
              <a:t>Culp v. United States</a:t>
            </a:r>
            <a:r>
              <a:rPr lang="en-US" sz="1400" dirty="0">
                <a:solidFill>
                  <a:schemeClr val="tx2">
                    <a:lumMod val="75000"/>
                  </a:schemeClr>
                </a:solidFill>
              </a:rPr>
              <a:t>, 2016 WL 5400395 (D. Utah Sept. 27, 2016). </a:t>
            </a:r>
            <a:endParaRPr lang="en-US" sz="1400" dirty="0" smtClean="0">
              <a:solidFill>
                <a:schemeClr val="tx2">
                  <a:lumMod val="75000"/>
                </a:schemeClr>
              </a:solidFill>
            </a:endParaRPr>
          </a:p>
          <a:p>
            <a:pPr marL="400050" lvl="2" indent="0">
              <a:buNone/>
            </a:pPr>
            <a:endParaRPr lang="en-US" sz="1400" dirty="0">
              <a:solidFill>
                <a:schemeClr val="tx2">
                  <a:lumMod val="75000"/>
                </a:schemeClr>
              </a:solidFill>
            </a:endParaRPr>
          </a:p>
          <a:p>
            <a:pPr marL="400050" lvl="2" indent="0">
              <a:buNone/>
            </a:pPr>
            <a:r>
              <a:rPr lang="en-US" sz="1400" dirty="0" smtClean="0">
                <a:solidFill>
                  <a:srgbClr val="FFC000"/>
                </a:solidFill>
              </a:rPr>
              <a:t>Federal bank robbery</a:t>
            </a:r>
            <a:r>
              <a:rPr lang="en-US" sz="1400" dirty="0">
                <a:solidFill>
                  <a:srgbClr val="FFC000"/>
                </a:solidFill>
              </a:rPr>
              <a:t> </a:t>
            </a:r>
            <a:r>
              <a:rPr lang="en-US" sz="1400" dirty="0" smtClean="0"/>
              <a:t>can be committed without proof of intent to intimidate</a:t>
            </a:r>
            <a:r>
              <a:rPr lang="en-US" sz="1400" dirty="0"/>
              <a:t>:</a:t>
            </a:r>
            <a:r>
              <a:rPr lang="en-US" sz="1400" dirty="0" smtClean="0"/>
              <a:t> </a:t>
            </a:r>
            <a:r>
              <a:rPr lang="en-US" sz="1400" i="1" dirty="0" smtClean="0">
                <a:solidFill>
                  <a:schemeClr val="tx2">
                    <a:lumMod val="75000"/>
                  </a:schemeClr>
                </a:solidFill>
              </a:rPr>
              <a:t>United States v. </a:t>
            </a:r>
            <a:r>
              <a:rPr lang="en-US" sz="1400" i="1" dirty="0" err="1" smtClean="0">
                <a:solidFill>
                  <a:schemeClr val="tx2">
                    <a:lumMod val="75000"/>
                  </a:schemeClr>
                </a:solidFill>
              </a:rPr>
              <a:t>Doriety</a:t>
            </a:r>
            <a:r>
              <a:rPr lang="en-US" sz="1400" dirty="0" smtClean="0">
                <a:solidFill>
                  <a:schemeClr val="tx2">
                    <a:lumMod val="75000"/>
                  </a:schemeClr>
                </a:solidFill>
              </a:rPr>
              <a:t>, Case No. C16-0924-JCC (W. D. Wash. Nov. 10, 2016)</a:t>
            </a:r>
            <a:r>
              <a:rPr lang="en-US" sz="1400" dirty="0" smtClean="0"/>
              <a:t>(federal unarmed bank robbery is not “crime of violence” under “force” clause because no intent to use force or communication of that threat required</a:t>
            </a:r>
            <a:r>
              <a:rPr lang="en-US" sz="1400" dirty="0"/>
              <a:t> </a:t>
            </a:r>
            <a:r>
              <a:rPr lang="en-US" sz="1400" dirty="0" smtClean="0"/>
              <a:t>– note:</a:t>
            </a:r>
            <a:r>
              <a:rPr lang="en-US" sz="1400" dirty="0"/>
              <a:t> </a:t>
            </a:r>
            <a:r>
              <a:rPr lang="en-US" sz="1400" dirty="0" smtClean="0"/>
              <a:t>case dismissed after </a:t>
            </a:r>
            <a:r>
              <a:rPr lang="en-US" sz="1400" i="1" dirty="0" err="1" smtClean="0"/>
              <a:t>Beckles</a:t>
            </a:r>
            <a:r>
              <a:rPr lang="en-US" sz="1400" dirty="0" smtClean="0"/>
              <a:t>, but you can still use reasoning); </a:t>
            </a:r>
            <a:r>
              <a:rPr lang="en-US" sz="1400" i="1" dirty="0" smtClean="0">
                <a:solidFill>
                  <a:schemeClr val="tx2">
                    <a:lumMod val="75000"/>
                  </a:schemeClr>
                </a:solidFill>
              </a:rPr>
              <a:t>United States v. Knox, </a:t>
            </a:r>
            <a:r>
              <a:rPr lang="en-US" sz="1400" dirty="0" smtClean="0">
                <a:solidFill>
                  <a:schemeClr val="tx2">
                    <a:lumMod val="75000"/>
                  </a:schemeClr>
                </a:solidFill>
              </a:rPr>
              <a:t>2017 WL 347469 (W. D. Wash. Jan. 24, 2017) (same ); </a:t>
            </a:r>
            <a:r>
              <a:rPr lang="en-US" sz="1400" i="1" dirty="0" smtClean="0"/>
              <a:t>see also </a:t>
            </a:r>
            <a:r>
              <a:rPr lang="en-US" sz="1400" dirty="0" smtClean="0"/>
              <a:t>cases demonstrating that federal bank robbery can be violated without intentional threat of force: </a:t>
            </a:r>
            <a:r>
              <a:rPr lang="en-US" sz="1400" i="1" dirty="0" smtClean="0">
                <a:solidFill>
                  <a:schemeClr val="tx2">
                    <a:lumMod val="75000"/>
                  </a:schemeClr>
                </a:solidFill>
              </a:rPr>
              <a:t>United States v. </a:t>
            </a:r>
            <a:r>
              <a:rPr lang="en-US" sz="1400" i="1" dirty="0" err="1" smtClean="0">
                <a:solidFill>
                  <a:schemeClr val="tx2">
                    <a:lumMod val="75000"/>
                  </a:schemeClr>
                </a:solidFill>
              </a:rPr>
              <a:t>Yockel</a:t>
            </a:r>
            <a:r>
              <a:rPr lang="en-US" sz="1400" i="1" dirty="0" smtClean="0">
                <a:solidFill>
                  <a:schemeClr val="tx2">
                    <a:lumMod val="75000"/>
                  </a:schemeClr>
                </a:solidFill>
              </a:rPr>
              <a:t>, </a:t>
            </a:r>
            <a:r>
              <a:rPr lang="en-US" sz="1400" dirty="0" smtClean="0">
                <a:solidFill>
                  <a:schemeClr val="tx2">
                    <a:lumMod val="75000"/>
                  </a:schemeClr>
                </a:solidFill>
              </a:rPr>
              <a:t>320 F.3d 818 (8</a:t>
            </a:r>
            <a:r>
              <a:rPr lang="en-US" sz="1400" baseline="30000" dirty="0" smtClean="0">
                <a:solidFill>
                  <a:schemeClr val="tx2">
                    <a:lumMod val="75000"/>
                  </a:schemeClr>
                </a:solidFill>
              </a:rPr>
              <a:t>th</a:t>
            </a:r>
            <a:r>
              <a:rPr lang="en-US" sz="1400" dirty="0" smtClean="0">
                <a:solidFill>
                  <a:schemeClr val="tx2">
                    <a:lumMod val="75000"/>
                  </a:schemeClr>
                </a:solidFill>
              </a:rPr>
              <a:t> Cir. 2003); </a:t>
            </a:r>
            <a:r>
              <a:rPr lang="en-US" sz="1400" i="1" dirty="0" smtClean="0">
                <a:solidFill>
                  <a:schemeClr val="tx2">
                    <a:lumMod val="75000"/>
                  </a:schemeClr>
                </a:solidFill>
              </a:rPr>
              <a:t>United States v. Kelley</a:t>
            </a:r>
            <a:r>
              <a:rPr lang="en-US" sz="1400" dirty="0" smtClean="0">
                <a:solidFill>
                  <a:schemeClr val="tx2">
                    <a:lumMod val="75000"/>
                  </a:schemeClr>
                </a:solidFill>
              </a:rPr>
              <a:t>, 412 F.3d 1240 (11</a:t>
            </a:r>
            <a:r>
              <a:rPr lang="en-US" sz="1400" baseline="30000" dirty="0" smtClean="0">
                <a:solidFill>
                  <a:schemeClr val="tx2">
                    <a:lumMod val="75000"/>
                  </a:schemeClr>
                </a:solidFill>
              </a:rPr>
              <a:t>th</a:t>
            </a:r>
            <a:r>
              <a:rPr lang="en-US" sz="1400" dirty="0" smtClean="0">
                <a:solidFill>
                  <a:schemeClr val="tx2">
                    <a:lumMod val="75000"/>
                  </a:schemeClr>
                </a:solidFill>
              </a:rPr>
              <a:t> Cir. 2005); </a:t>
            </a:r>
            <a:r>
              <a:rPr lang="en-US" sz="1400" i="1" dirty="0" smtClean="0">
                <a:solidFill>
                  <a:schemeClr val="tx2">
                    <a:lumMod val="75000"/>
                  </a:schemeClr>
                </a:solidFill>
              </a:rPr>
              <a:t>United States v. </a:t>
            </a:r>
            <a:r>
              <a:rPr lang="en-US" sz="1400" i="1" dirty="0" err="1" smtClean="0">
                <a:solidFill>
                  <a:schemeClr val="tx2">
                    <a:lumMod val="75000"/>
                  </a:schemeClr>
                </a:solidFill>
              </a:rPr>
              <a:t>Woodrup</a:t>
            </a:r>
            <a:r>
              <a:rPr lang="en-US" sz="1400" dirty="0" smtClean="0">
                <a:solidFill>
                  <a:schemeClr val="tx2">
                    <a:lumMod val="75000"/>
                  </a:schemeClr>
                </a:solidFill>
              </a:rPr>
              <a:t>, 86 F.3d 359 (4</a:t>
            </a:r>
            <a:r>
              <a:rPr lang="en-US" sz="1400" baseline="30000" dirty="0" smtClean="0">
                <a:solidFill>
                  <a:schemeClr val="tx2">
                    <a:lumMod val="75000"/>
                  </a:schemeClr>
                </a:solidFill>
              </a:rPr>
              <a:t>th</a:t>
            </a:r>
            <a:r>
              <a:rPr lang="en-US" sz="1400" dirty="0" smtClean="0">
                <a:solidFill>
                  <a:schemeClr val="tx2">
                    <a:lumMod val="75000"/>
                  </a:schemeClr>
                </a:solidFill>
              </a:rPr>
              <a:t> Cir. 1996).</a:t>
            </a:r>
          </a:p>
          <a:p>
            <a:pPr marL="400050" lvl="2" indent="0">
              <a:buNone/>
            </a:pPr>
            <a:endParaRPr lang="en-US" sz="1400" dirty="0">
              <a:solidFill>
                <a:schemeClr val="tx2">
                  <a:lumMod val="75000"/>
                </a:schemeClr>
              </a:solidFill>
            </a:endParaRPr>
          </a:p>
          <a:p>
            <a:pPr marL="400050" lvl="2" indent="0">
              <a:buNone/>
            </a:pPr>
            <a:r>
              <a:rPr lang="en-US" sz="1400" i="1" dirty="0" smtClean="0">
                <a:solidFill>
                  <a:srgbClr val="33CCFF"/>
                </a:solidFill>
              </a:rPr>
              <a:t>But see </a:t>
            </a:r>
            <a:r>
              <a:rPr lang="en-US" sz="1400" i="1" dirty="0" smtClean="0">
                <a:solidFill>
                  <a:schemeClr val="tx2">
                    <a:lumMod val="75000"/>
                  </a:schemeClr>
                </a:solidFill>
              </a:rPr>
              <a:t>United States v. McNeal</a:t>
            </a:r>
            <a:r>
              <a:rPr lang="en-US" sz="1400" dirty="0" smtClean="0">
                <a:solidFill>
                  <a:schemeClr val="tx2">
                    <a:lumMod val="75000"/>
                  </a:schemeClr>
                </a:solidFill>
              </a:rPr>
              <a:t>, 818 F.3d 141 (4</a:t>
            </a:r>
            <a:r>
              <a:rPr lang="en-US" sz="1400" baseline="30000" dirty="0" smtClean="0">
                <a:solidFill>
                  <a:schemeClr val="tx2">
                    <a:lumMod val="75000"/>
                  </a:schemeClr>
                </a:solidFill>
              </a:rPr>
              <a:t>th</a:t>
            </a:r>
            <a:r>
              <a:rPr lang="en-US" sz="1400" dirty="0" smtClean="0">
                <a:solidFill>
                  <a:schemeClr val="tx2">
                    <a:lumMod val="75000"/>
                  </a:schemeClr>
                </a:solidFill>
              </a:rPr>
              <a:t> Cir. 2016) (finding that federal bank robbery satisfies intentional </a:t>
            </a:r>
            <a:r>
              <a:rPr lang="en-US" sz="1400" dirty="0" err="1" smtClean="0">
                <a:solidFill>
                  <a:schemeClr val="tx2">
                    <a:lumMod val="75000"/>
                  </a:schemeClr>
                </a:solidFill>
              </a:rPr>
              <a:t>mens</a:t>
            </a:r>
            <a:r>
              <a:rPr lang="en-US" sz="1400" dirty="0" smtClean="0">
                <a:solidFill>
                  <a:schemeClr val="tx2">
                    <a:lumMod val="75000"/>
                  </a:schemeClr>
                </a:solidFill>
              </a:rPr>
              <a:t> </a:t>
            </a:r>
            <a:r>
              <a:rPr lang="en-US" sz="1400" dirty="0" err="1" smtClean="0">
                <a:solidFill>
                  <a:schemeClr val="tx2">
                    <a:lumMod val="75000"/>
                  </a:schemeClr>
                </a:solidFill>
              </a:rPr>
              <a:t>rea</a:t>
            </a:r>
            <a:r>
              <a:rPr lang="en-US" sz="1400" dirty="0" smtClean="0">
                <a:solidFill>
                  <a:schemeClr val="tx2">
                    <a:lumMod val="75000"/>
                  </a:schemeClr>
                </a:solidFill>
              </a:rPr>
              <a:t>); </a:t>
            </a:r>
            <a:r>
              <a:rPr lang="en-US" sz="1400" i="1" dirty="0">
                <a:solidFill>
                  <a:schemeClr val="tx2">
                    <a:lumMod val="75000"/>
                  </a:schemeClr>
                </a:solidFill>
                <a:effectLst/>
              </a:rPr>
              <a:t>United States v. </a:t>
            </a:r>
            <a:r>
              <a:rPr lang="en-US" sz="1400" i="1" dirty="0" err="1">
                <a:solidFill>
                  <a:schemeClr val="tx2">
                    <a:lumMod val="75000"/>
                  </a:schemeClr>
                </a:solidFill>
                <a:effectLst/>
              </a:rPr>
              <a:t>Armour</a:t>
            </a:r>
            <a:r>
              <a:rPr lang="en-US" sz="1400" dirty="0">
                <a:solidFill>
                  <a:schemeClr val="tx2">
                    <a:lumMod val="75000"/>
                  </a:schemeClr>
                </a:solidFill>
                <a:effectLst/>
              </a:rPr>
              <a:t>, </a:t>
            </a:r>
            <a:r>
              <a:rPr lang="en-US" sz="1400" dirty="0" smtClean="0">
                <a:solidFill>
                  <a:schemeClr val="tx2">
                    <a:lumMod val="75000"/>
                  </a:schemeClr>
                </a:solidFill>
                <a:effectLst/>
              </a:rPr>
              <a:t> 840 </a:t>
            </a:r>
            <a:r>
              <a:rPr lang="en-US" sz="1400" dirty="0">
                <a:solidFill>
                  <a:schemeClr val="tx2">
                    <a:lumMod val="75000"/>
                  </a:schemeClr>
                </a:solidFill>
                <a:effectLst/>
              </a:rPr>
              <a:t>F.3d 904 (7</a:t>
            </a:r>
            <a:r>
              <a:rPr lang="en-US" sz="1400" baseline="30000" dirty="0">
                <a:solidFill>
                  <a:schemeClr val="tx2">
                    <a:lumMod val="75000"/>
                  </a:schemeClr>
                </a:solidFill>
                <a:effectLst/>
              </a:rPr>
              <a:t>th</a:t>
            </a:r>
            <a:r>
              <a:rPr lang="en-US" sz="1400" dirty="0">
                <a:solidFill>
                  <a:schemeClr val="tx2">
                    <a:lumMod val="75000"/>
                  </a:schemeClr>
                </a:solidFill>
                <a:effectLst/>
              </a:rPr>
              <a:t> Cir. 2016</a:t>
            </a:r>
            <a:r>
              <a:rPr lang="en-US" sz="1400" dirty="0">
                <a:effectLst/>
              </a:rPr>
              <a:t>) (same)</a:t>
            </a:r>
            <a:r>
              <a:rPr lang="en-US" sz="1400" dirty="0">
                <a:solidFill>
                  <a:schemeClr val="tx2">
                    <a:lumMod val="75000"/>
                  </a:schemeClr>
                </a:solidFill>
                <a:effectLst/>
              </a:rPr>
              <a:t>; </a:t>
            </a:r>
            <a:r>
              <a:rPr lang="en-US" sz="1400" i="1" dirty="0">
                <a:solidFill>
                  <a:schemeClr val="tx2">
                    <a:lumMod val="75000"/>
                  </a:schemeClr>
                </a:solidFill>
                <a:effectLst/>
              </a:rPr>
              <a:t>In re </a:t>
            </a:r>
            <a:r>
              <a:rPr lang="en-US" sz="1400" i="1" dirty="0" err="1">
                <a:solidFill>
                  <a:schemeClr val="tx2">
                    <a:lumMod val="75000"/>
                  </a:schemeClr>
                </a:solidFill>
                <a:effectLst/>
              </a:rPr>
              <a:t>Sams</a:t>
            </a:r>
            <a:r>
              <a:rPr lang="en-US" sz="1400" dirty="0">
                <a:solidFill>
                  <a:schemeClr val="tx2">
                    <a:lumMod val="75000"/>
                  </a:schemeClr>
                </a:solidFill>
                <a:effectLst/>
              </a:rPr>
              <a:t>, 830 F.3d </a:t>
            </a:r>
            <a:r>
              <a:rPr lang="en-US" sz="1400" dirty="0" smtClean="0">
                <a:solidFill>
                  <a:schemeClr val="tx2">
                    <a:lumMod val="75000"/>
                  </a:schemeClr>
                </a:solidFill>
                <a:effectLst/>
              </a:rPr>
              <a:t>1234 (11</a:t>
            </a:r>
            <a:r>
              <a:rPr lang="en-US" sz="1400" baseline="30000" dirty="0" smtClean="0">
                <a:solidFill>
                  <a:schemeClr val="tx2">
                    <a:lumMod val="75000"/>
                  </a:schemeClr>
                </a:solidFill>
                <a:effectLst/>
              </a:rPr>
              <a:t>th</a:t>
            </a:r>
            <a:r>
              <a:rPr lang="en-US" sz="1400" dirty="0" smtClean="0">
                <a:solidFill>
                  <a:schemeClr val="tx2">
                    <a:lumMod val="75000"/>
                  </a:schemeClr>
                </a:solidFill>
                <a:effectLst/>
              </a:rPr>
              <a:t> </a:t>
            </a:r>
            <a:r>
              <a:rPr lang="en-US" sz="1400" dirty="0">
                <a:solidFill>
                  <a:schemeClr val="tx2">
                    <a:lumMod val="75000"/>
                  </a:schemeClr>
                </a:solidFill>
                <a:effectLst/>
              </a:rPr>
              <a:t>Cir. 2016) </a:t>
            </a:r>
            <a:r>
              <a:rPr lang="en-US" sz="1400" dirty="0">
                <a:effectLst/>
              </a:rPr>
              <a:t>(same</a:t>
            </a:r>
            <a:r>
              <a:rPr lang="en-US" sz="1400" dirty="0" smtClean="0">
                <a:effectLst/>
              </a:rPr>
              <a:t>).</a:t>
            </a:r>
            <a:endParaRPr lang="en-US" sz="1400" dirty="0" smtClean="0">
              <a:solidFill>
                <a:schemeClr val="tx2">
                  <a:lumMod val="75000"/>
                </a:schemeClr>
              </a:solidFill>
            </a:endParaRPr>
          </a:p>
          <a:p>
            <a:pPr marL="400050" lvl="2" indent="0">
              <a:buNone/>
            </a:pPr>
            <a:endParaRPr lang="en-US" sz="1400" dirty="0">
              <a:solidFill>
                <a:schemeClr val="tx2">
                  <a:lumMod val="75000"/>
                </a:schemeClr>
              </a:solidFill>
            </a:endParaRPr>
          </a:p>
          <a:p>
            <a:pPr marL="400050" lvl="2" indent="0">
              <a:buNone/>
            </a:pPr>
            <a:endParaRPr lang="en-US" sz="1400" dirty="0">
              <a:solidFill>
                <a:schemeClr val="tx2">
                  <a:lumMod val="75000"/>
                </a:schemeClr>
              </a:solidFill>
            </a:endParaRPr>
          </a:p>
          <a:p>
            <a:pPr marL="400050" lvl="2" indent="0">
              <a:buNone/>
            </a:pPr>
            <a:endParaRPr lang="en-US" sz="2000" i="1"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5658818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chemeClr val="tx2">
                    <a:lumMod val="75000"/>
                  </a:schemeClr>
                </a:solidFill>
              </a:rPr>
              <a:t>Issue 4: Intentional vs. Reckless Conduct</a:t>
            </a:r>
            <a:endParaRPr lang="en-US" sz="2800" dirty="0"/>
          </a:p>
        </p:txBody>
      </p:sp>
      <p:sp>
        <p:nvSpPr>
          <p:cNvPr id="3" name="Content Placeholder 2"/>
          <p:cNvSpPr>
            <a:spLocks noGrp="1"/>
          </p:cNvSpPr>
          <p:nvPr>
            <p:ph idx="1"/>
          </p:nvPr>
        </p:nvSpPr>
        <p:spPr/>
        <p:txBody>
          <a:bodyPr/>
          <a:lstStyle/>
          <a:p>
            <a:pPr marL="400050" lvl="2" indent="0">
              <a:buNone/>
            </a:pPr>
            <a:r>
              <a:rPr lang="en-US" sz="1800" dirty="0" smtClean="0">
                <a:solidFill>
                  <a:srgbClr val="FFFF99"/>
                </a:solidFill>
              </a:rPr>
              <a:t>Continued examples: </a:t>
            </a:r>
          </a:p>
          <a:p>
            <a:pPr marL="400050" lvl="2" indent="0">
              <a:buNone/>
            </a:pPr>
            <a:endParaRPr lang="en-US" sz="1800" dirty="0">
              <a:solidFill>
                <a:srgbClr val="FFFF99"/>
              </a:solidFill>
            </a:endParaRPr>
          </a:p>
          <a:p>
            <a:pPr marL="400050" lvl="2" indent="0">
              <a:buNone/>
            </a:pPr>
            <a:r>
              <a:rPr lang="en-US" sz="1800" dirty="0" smtClean="0">
                <a:solidFill>
                  <a:srgbClr val="FFFF99"/>
                </a:solidFill>
              </a:rPr>
              <a:t>Federal </a:t>
            </a:r>
            <a:r>
              <a:rPr lang="en-US" sz="1800" dirty="0">
                <a:solidFill>
                  <a:srgbClr val="FFFF99"/>
                </a:solidFill>
              </a:rPr>
              <a:t>first degree murder </a:t>
            </a:r>
            <a:r>
              <a:rPr lang="en-US" sz="1800" dirty="0">
                <a:solidFill>
                  <a:schemeClr val="tx2">
                    <a:lumMod val="75000"/>
                  </a:schemeClr>
                </a:solidFill>
              </a:rPr>
              <a:t>– </a:t>
            </a:r>
            <a:r>
              <a:rPr lang="en-US" sz="1800" dirty="0"/>
              <a:t>includes felony murder, which does not require intentional use of violent force.</a:t>
            </a:r>
          </a:p>
          <a:p>
            <a:pPr marL="400050" lvl="2" indent="0">
              <a:buNone/>
            </a:pPr>
            <a:endParaRPr lang="en-US" sz="1800" dirty="0"/>
          </a:p>
          <a:p>
            <a:pPr marL="400050" lvl="2" indent="0">
              <a:buNone/>
            </a:pPr>
            <a:r>
              <a:rPr lang="en-US" sz="1800" dirty="0">
                <a:solidFill>
                  <a:srgbClr val="FFFF99"/>
                </a:solidFill>
              </a:rPr>
              <a:t>Federal second degree murder </a:t>
            </a:r>
            <a:r>
              <a:rPr lang="en-US" sz="1800" dirty="0"/>
              <a:t>– can be committed with </a:t>
            </a:r>
            <a:r>
              <a:rPr lang="en-US" sz="1800" dirty="0">
                <a:solidFill>
                  <a:srgbClr val="FFFF99"/>
                </a:solidFill>
              </a:rPr>
              <a:t>reckless</a:t>
            </a:r>
            <a:r>
              <a:rPr lang="en-US" sz="1800" dirty="0"/>
              <a:t> disregard for human life. </a:t>
            </a:r>
            <a:endParaRPr lang="en-US" sz="1800" dirty="0" smtClean="0"/>
          </a:p>
          <a:p>
            <a:pPr marL="400050" lvl="2" indent="0">
              <a:buNone/>
            </a:pPr>
            <a:endParaRPr lang="en-US" sz="1800" dirty="0"/>
          </a:p>
          <a:p>
            <a:pPr marL="0" indent="0">
              <a:buNone/>
            </a:pPr>
            <a:endParaRPr lang="en-US" dirty="0"/>
          </a:p>
        </p:txBody>
      </p:sp>
    </p:spTree>
    <p:extLst>
      <p:ext uri="{BB962C8B-B14F-4D97-AF65-F5344CB8AC3E}">
        <p14:creationId xmlns:p14="http://schemas.microsoft.com/office/powerpoint/2010/main" val="1117026809"/>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r>
              <a:rPr lang="en-US" sz="2400" dirty="0">
                <a:solidFill>
                  <a:schemeClr val="tx2">
                    <a:lumMod val="75000"/>
                  </a:schemeClr>
                </a:solidFill>
              </a:rPr>
              <a:t>Issue 4: Intentional vs. Reckless Conduct</a:t>
            </a:r>
            <a:endParaRPr lang="en-US" sz="2400" dirty="0"/>
          </a:p>
        </p:txBody>
      </p:sp>
      <p:sp>
        <p:nvSpPr>
          <p:cNvPr id="3" name="Content Placeholder 2"/>
          <p:cNvSpPr>
            <a:spLocks noGrp="1"/>
          </p:cNvSpPr>
          <p:nvPr>
            <p:ph idx="1"/>
          </p:nvPr>
        </p:nvSpPr>
        <p:spPr>
          <a:xfrm>
            <a:off x="457200" y="1066800"/>
            <a:ext cx="8229600" cy="4911725"/>
          </a:xfrm>
        </p:spPr>
        <p:txBody>
          <a:bodyPr/>
          <a:lstStyle/>
          <a:p>
            <a:pPr marL="0" indent="0">
              <a:buNone/>
            </a:pPr>
            <a:r>
              <a:rPr lang="en-US" dirty="0" smtClean="0">
                <a:solidFill>
                  <a:schemeClr val="bg1">
                    <a:lumMod val="60000"/>
                    <a:lumOff val="40000"/>
                  </a:schemeClr>
                </a:solidFill>
              </a:rPr>
              <a:t>Beware:</a:t>
            </a:r>
            <a:endParaRPr lang="en-US" dirty="0">
              <a:solidFill>
                <a:schemeClr val="bg1">
                  <a:lumMod val="60000"/>
                  <a:lumOff val="40000"/>
                </a:schemeClr>
              </a:solidFill>
            </a:endParaRPr>
          </a:p>
          <a:p>
            <a:pPr marL="0" indent="0">
              <a:buNone/>
            </a:pPr>
            <a:endParaRPr lang="en-US" sz="1800" i="1" dirty="0" smtClean="0">
              <a:solidFill>
                <a:srgbClr val="FFFF00"/>
              </a:solidFill>
            </a:endParaRPr>
          </a:p>
          <a:p>
            <a:pPr marL="0" indent="0">
              <a:buNone/>
            </a:pPr>
            <a:r>
              <a:rPr lang="en-US" sz="1400" i="1" dirty="0" err="1" smtClean="0">
                <a:solidFill>
                  <a:srgbClr val="FFFF00"/>
                </a:solidFill>
              </a:rPr>
              <a:t>Voisine</a:t>
            </a:r>
            <a:r>
              <a:rPr lang="en-US" sz="1400" i="1" dirty="0" smtClean="0">
                <a:solidFill>
                  <a:srgbClr val="FFFF00"/>
                </a:solidFill>
              </a:rPr>
              <a:t> v. United States</a:t>
            </a:r>
            <a:r>
              <a:rPr lang="en-US" sz="1400" dirty="0" smtClean="0">
                <a:solidFill>
                  <a:srgbClr val="FFFF00"/>
                </a:solidFill>
              </a:rPr>
              <a:t>, 136 S. Ct. 2272 (2016) </a:t>
            </a:r>
            <a:r>
              <a:rPr lang="en-US" sz="1400" dirty="0" smtClean="0"/>
              <a:t>(holding that force clause for purposes of § 922(g)(9) misdemeanor crime of domestic violence only requires </a:t>
            </a:r>
            <a:r>
              <a:rPr lang="en-US" sz="1400" dirty="0" err="1" smtClean="0"/>
              <a:t>mens</a:t>
            </a:r>
            <a:r>
              <a:rPr lang="en-US" sz="1400" dirty="0" smtClean="0"/>
              <a:t> rea of </a:t>
            </a:r>
            <a:r>
              <a:rPr lang="en-US" sz="1400" dirty="0" smtClean="0">
                <a:solidFill>
                  <a:srgbClr val="33CCFF"/>
                </a:solidFill>
              </a:rPr>
              <a:t>recklessness; </a:t>
            </a:r>
            <a:r>
              <a:rPr lang="en-US" sz="1400" dirty="0" smtClean="0"/>
              <a:t>but recognizing that force clause under 18 U.S.C. § 16 may require </a:t>
            </a:r>
            <a:r>
              <a:rPr lang="en-US" sz="1400" dirty="0" smtClean="0">
                <a:solidFill>
                  <a:srgbClr val="33CCFF"/>
                </a:solidFill>
              </a:rPr>
              <a:t>intentional</a:t>
            </a:r>
            <a:r>
              <a:rPr lang="en-US" sz="1400" dirty="0" smtClean="0"/>
              <a:t> </a:t>
            </a:r>
            <a:r>
              <a:rPr lang="en-US" sz="1400" dirty="0" err="1" smtClean="0"/>
              <a:t>mens</a:t>
            </a:r>
            <a:r>
              <a:rPr lang="en-US" sz="1400" dirty="0" smtClean="0"/>
              <a:t> rea because it has different purpose; so </a:t>
            </a:r>
            <a:r>
              <a:rPr lang="en-US" sz="1400" i="1" dirty="0" err="1" smtClean="0"/>
              <a:t>Voisine</a:t>
            </a:r>
            <a:r>
              <a:rPr lang="en-US" sz="1400" dirty="0" smtClean="0"/>
              <a:t> does nothing to disturb rulings of lower courts requiring intentional </a:t>
            </a:r>
            <a:r>
              <a:rPr lang="en-US" sz="1400" dirty="0" err="1" smtClean="0"/>
              <a:t>mens</a:t>
            </a:r>
            <a:r>
              <a:rPr lang="en-US" sz="1400" dirty="0" smtClean="0"/>
              <a:t> rea for § 16 and other analogous force clauses like ACCA/career offender/924(c)); </a:t>
            </a:r>
            <a:r>
              <a:rPr lang="en-US" sz="1400" i="1" dirty="0" smtClean="0">
                <a:solidFill>
                  <a:schemeClr val="tx2">
                    <a:lumMod val="50000"/>
                  </a:schemeClr>
                </a:solidFill>
              </a:rPr>
              <a:t>United States v. </a:t>
            </a:r>
            <a:r>
              <a:rPr lang="en-US" sz="1400" i="1" dirty="0" err="1" smtClean="0">
                <a:solidFill>
                  <a:schemeClr val="tx2">
                    <a:lumMod val="50000"/>
                  </a:schemeClr>
                </a:solidFill>
              </a:rPr>
              <a:t>Fogg</a:t>
            </a:r>
            <a:r>
              <a:rPr lang="en-US" sz="1400" i="1" dirty="0" smtClean="0">
                <a:solidFill>
                  <a:schemeClr val="tx2">
                    <a:lumMod val="50000"/>
                  </a:schemeClr>
                </a:solidFill>
              </a:rPr>
              <a:t>, </a:t>
            </a:r>
            <a:r>
              <a:rPr lang="en-US" sz="1400" dirty="0" smtClean="0">
                <a:solidFill>
                  <a:schemeClr val="tx2">
                    <a:lumMod val="50000"/>
                  </a:schemeClr>
                </a:solidFill>
              </a:rPr>
              <a:t>836 F.3d 951 (8</a:t>
            </a:r>
            <a:r>
              <a:rPr lang="en-US" sz="1400" baseline="30000" dirty="0" smtClean="0">
                <a:solidFill>
                  <a:schemeClr val="tx2">
                    <a:lumMod val="50000"/>
                  </a:schemeClr>
                </a:solidFill>
              </a:rPr>
              <a:t>th</a:t>
            </a:r>
            <a:r>
              <a:rPr lang="en-US" sz="1400" dirty="0" smtClean="0">
                <a:solidFill>
                  <a:schemeClr val="tx2">
                    <a:lumMod val="50000"/>
                  </a:schemeClr>
                </a:solidFill>
              </a:rPr>
              <a:t> Cir. 2016)</a:t>
            </a:r>
            <a:r>
              <a:rPr lang="en-US" sz="1400" dirty="0" smtClean="0"/>
              <a:t> (applying </a:t>
            </a:r>
            <a:r>
              <a:rPr lang="en-US" sz="1400" dirty="0" err="1" smtClean="0"/>
              <a:t>Voisine</a:t>
            </a:r>
            <a:r>
              <a:rPr lang="en-US" sz="1400" dirty="0" smtClean="0"/>
              <a:t> to ACCA); </a:t>
            </a:r>
            <a:r>
              <a:rPr lang="en-US" sz="1400" i="1" dirty="0" smtClean="0">
                <a:solidFill>
                  <a:schemeClr val="tx2">
                    <a:lumMod val="50000"/>
                  </a:schemeClr>
                </a:solidFill>
              </a:rPr>
              <a:t>United States v. Howell,</a:t>
            </a:r>
            <a:r>
              <a:rPr lang="en-US" sz="1400" dirty="0">
                <a:solidFill>
                  <a:schemeClr val="tx2">
                    <a:lumMod val="50000"/>
                  </a:schemeClr>
                </a:solidFill>
              </a:rPr>
              <a:t> </a:t>
            </a:r>
            <a:r>
              <a:rPr lang="en-US" sz="1400" dirty="0" smtClean="0">
                <a:solidFill>
                  <a:schemeClr val="tx2">
                    <a:lumMod val="50000"/>
                  </a:schemeClr>
                </a:solidFill>
              </a:rPr>
              <a:t>838 F.3d 489 (5</a:t>
            </a:r>
            <a:r>
              <a:rPr lang="en-US" sz="1400" baseline="30000" dirty="0" smtClean="0">
                <a:solidFill>
                  <a:schemeClr val="tx2">
                    <a:lumMod val="50000"/>
                  </a:schemeClr>
                </a:solidFill>
              </a:rPr>
              <a:t>th</a:t>
            </a:r>
            <a:r>
              <a:rPr lang="en-US" sz="1400" dirty="0" smtClean="0">
                <a:solidFill>
                  <a:schemeClr val="tx2">
                    <a:lumMod val="50000"/>
                  </a:schemeClr>
                </a:solidFill>
              </a:rPr>
              <a:t> Cir. 2016) </a:t>
            </a:r>
            <a:r>
              <a:rPr lang="en-US" sz="1400" dirty="0" smtClean="0"/>
              <a:t>(applying </a:t>
            </a:r>
            <a:r>
              <a:rPr lang="en-US" sz="1400" i="1" dirty="0" err="1" smtClean="0"/>
              <a:t>Voisine</a:t>
            </a:r>
            <a:r>
              <a:rPr lang="en-US" sz="1400" dirty="0" smtClean="0"/>
              <a:t> to U.S.S.G. § 4B1.2). </a:t>
            </a:r>
          </a:p>
          <a:p>
            <a:pPr marL="0" indent="0">
              <a:buNone/>
            </a:pPr>
            <a:endParaRPr lang="en-US" sz="1400" dirty="0">
              <a:solidFill>
                <a:srgbClr val="FFFF00"/>
              </a:solidFill>
            </a:endParaRPr>
          </a:p>
          <a:p>
            <a:pPr marL="0" indent="0">
              <a:buNone/>
            </a:pPr>
            <a:r>
              <a:rPr lang="en-US" sz="1400" i="1" dirty="0">
                <a:solidFill>
                  <a:srgbClr val="33CCFF"/>
                </a:solidFill>
              </a:rPr>
              <a:t>S</a:t>
            </a:r>
            <a:r>
              <a:rPr lang="en-US" sz="1400" i="1" dirty="0" smtClean="0">
                <a:solidFill>
                  <a:srgbClr val="33CCFF"/>
                </a:solidFill>
              </a:rPr>
              <a:t>ee </a:t>
            </a:r>
            <a:r>
              <a:rPr lang="en-US" sz="1400" i="1" dirty="0" smtClean="0">
                <a:solidFill>
                  <a:schemeClr val="tx2">
                    <a:lumMod val="75000"/>
                  </a:schemeClr>
                </a:solidFill>
              </a:rPr>
              <a:t>United States v. </a:t>
            </a:r>
            <a:r>
              <a:rPr lang="en-US" sz="1400" i="1" dirty="0" err="1" smtClean="0">
                <a:solidFill>
                  <a:schemeClr val="tx2">
                    <a:lumMod val="75000"/>
                  </a:schemeClr>
                </a:solidFill>
              </a:rPr>
              <a:t>Lattanzio</a:t>
            </a:r>
            <a:r>
              <a:rPr lang="en-US" sz="1400" dirty="0" smtClean="0">
                <a:solidFill>
                  <a:schemeClr val="tx2">
                    <a:lumMod val="75000"/>
                  </a:schemeClr>
                </a:solidFill>
              </a:rPr>
              <a:t>, __ F. Supp. 3d __, 2017 WL 519241 (D. Mass. 2017)</a:t>
            </a:r>
            <a:r>
              <a:rPr lang="en-US" sz="1400" dirty="0">
                <a:effectLst/>
              </a:rPr>
              <a:t> (</a:t>
            </a:r>
            <a:r>
              <a:rPr lang="en-US" sz="1400" i="1" dirty="0" err="1">
                <a:effectLst/>
              </a:rPr>
              <a:t>Voisine</a:t>
            </a:r>
            <a:r>
              <a:rPr lang="en-US" sz="1400" dirty="0">
                <a:effectLst/>
              </a:rPr>
              <a:t> inapposite to ACCA force clause);</a:t>
            </a:r>
            <a:r>
              <a:rPr lang="en-US" sz="1400" dirty="0" smtClean="0">
                <a:solidFill>
                  <a:schemeClr val="tx2">
                    <a:lumMod val="75000"/>
                  </a:schemeClr>
                </a:solidFill>
              </a:rPr>
              <a:t>; </a:t>
            </a:r>
            <a:r>
              <a:rPr lang="en-US" sz="1400" i="1" dirty="0" smtClean="0">
                <a:solidFill>
                  <a:schemeClr val="tx2">
                    <a:lumMod val="50000"/>
                  </a:schemeClr>
                </a:solidFill>
                <a:effectLst/>
              </a:rPr>
              <a:t>Bennett v. United States</a:t>
            </a:r>
            <a:r>
              <a:rPr lang="en-US" sz="1400" dirty="0" smtClean="0">
                <a:solidFill>
                  <a:schemeClr val="tx2">
                    <a:lumMod val="50000"/>
                  </a:schemeClr>
                </a:solidFill>
                <a:effectLst/>
              </a:rPr>
              <a:t>, </a:t>
            </a:r>
            <a:r>
              <a:rPr lang="en-US" sz="1400" dirty="0">
                <a:solidFill>
                  <a:schemeClr val="tx2">
                    <a:lumMod val="50000"/>
                  </a:schemeClr>
                </a:solidFill>
                <a:effectLst/>
              </a:rPr>
              <a:t>2016 WL </a:t>
            </a:r>
            <a:r>
              <a:rPr lang="en-US" sz="1400" dirty="0" smtClean="0">
                <a:solidFill>
                  <a:schemeClr val="tx2">
                    <a:lumMod val="50000"/>
                  </a:schemeClr>
                </a:solidFill>
                <a:effectLst/>
              </a:rPr>
              <a:t>3676145 (D. Me. 2016)  </a:t>
            </a:r>
            <a:r>
              <a:rPr lang="en-US" sz="1400" dirty="0" smtClean="0">
                <a:effectLst/>
              </a:rPr>
              <a:t>(same); </a:t>
            </a:r>
            <a:r>
              <a:rPr lang="en-US" sz="1400" i="1" dirty="0" smtClean="0">
                <a:solidFill>
                  <a:schemeClr val="tx2">
                    <a:lumMod val="50000"/>
                  </a:schemeClr>
                </a:solidFill>
                <a:effectLst/>
              </a:rPr>
              <a:t>United States v. Johnson, </a:t>
            </a:r>
            <a:r>
              <a:rPr lang="en-US" sz="1400" dirty="0" smtClean="0">
                <a:solidFill>
                  <a:schemeClr val="tx2">
                    <a:lumMod val="50000"/>
                  </a:schemeClr>
                </a:solidFill>
                <a:effectLst/>
              </a:rPr>
              <a:t>__ F. Supp.3d __, 2016 WL 7666523 (N. D. Cal. 2016) </a:t>
            </a:r>
            <a:r>
              <a:rPr lang="en-US" sz="1400" dirty="0" smtClean="0">
                <a:effectLst/>
              </a:rPr>
              <a:t>(same); </a:t>
            </a:r>
            <a:r>
              <a:rPr lang="en-US" sz="1400" i="1" dirty="0" smtClean="0">
                <a:solidFill>
                  <a:schemeClr val="tx2">
                    <a:lumMod val="50000"/>
                  </a:schemeClr>
                </a:solidFill>
                <a:effectLst/>
              </a:rPr>
              <a:t>United </a:t>
            </a:r>
            <a:r>
              <a:rPr lang="en-US" sz="1400" i="1" dirty="0">
                <a:solidFill>
                  <a:schemeClr val="tx2">
                    <a:lumMod val="50000"/>
                  </a:schemeClr>
                </a:solidFill>
                <a:effectLst/>
              </a:rPr>
              <a:t>States v. </a:t>
            </a:r>
            <a:r>
              <a:rPr lang="en-US" sz="1400" i="1" dirty="0" err="1" smtClean="0">
                <a:solidFill>
                  <a:schemeClr val="tx2">
                    <a:lumMod val="50000"/>
                  </a:schemeClr>
                </a:solidFill>
                <a:effectLst/>
              </a:rPr>
              <a:t>Sabetta</a:t>
            </a:r>
            <a:r>
              <a:rPr lang="en-US" sz="1400" dirty="0" smtClean="0">
                <a:solidFill>
                  <a:schemeClr val="tx2">
                    <a:lumMod val="50000"/>
                  </a:schemeClr>
                </a:solidFill>
                <a:effectLst/>
              </a:rPr>
              <a:t>, __F</a:t>
            </a:r>
            <a:r>
              <a:rPr lang="en-US" sz="1400" dirty="0">
                <a:solidFill>
                  <a:schemeClr val="tx2">
                    <a:lumMod val="50000"/>
                  </a:schemeClr>
                </a:solidFill>
                <a:effectLst/>
              </a:rPr>
              <a:t>. Supp.3d __ </a:t>
            </a:r>
            <a:r>
              <a:rPr lang="en-US" sz="1400" dirty="0" smtClean="0">
                <a:solidFill>
                  <a:schemeClr val="tx2">
                    <a:lumMod val="50000"/>
                  </a:schemeClr>
                </a:solidFill>
                <a:effectLst/>
              </a:rPr>
              <a:t>, 2016 WL 6157454 (D</a:t>
            </a:r>
            <a:r>
              <a:rPr lang="en-US" sz="1400" dirty="0">
                <a:solidFill>
                  <a:schemeClr val="tx2">
                    <a:lumMod val="50000"/>
                  </a:schemeClr>
                </a:solidFill>
                <a:effectLst/>
              </a:rPr>
              <a:t>. R. I. 2016</a:t>
            </a:r>
            <a:r>
              <a:rPr lang="en-US" sz="1400" dirty="0" smtClean="0">
                <a:solidFill>
                  <a:schemeClr val="tx2">
                    <a:lumMod val="50000"/>
                  </a:schemeClr>
                </a:solidFill>
                <a:effectLst/>
              </a:rPr>
              <a:t>) </a:t>
            </a:r>
            <a:r>
              <a:rPr lang="en-US" sz="1400" dirty="0" smtClean="0">
                <a:effectLst/>
              </a:rPr>
              <a:t>(same); </a:t>
            </a:r>
            <a:r>
              <a:rPr lang="en-US" sz="1400" i="1" dirty="0" smtClean="0">
                <a:solidFill>
                  <a:schemeClr val="tx2">
                    <a:lumMod val="50000"/>
                  </a:schemeClr>
                </a:solidFill>
                <a:effectLst/>
              </a:rPr>
              <a:t>United </a:t>
            </a:r>
            <a:r>
              <a:rPr lang="en-US" sz="1400" i="1" dirty="0">
                <a:solidFill>
                  <a:schemeClr val="tx2">
                    <a:lumMod val="50000"/>
                  </a:schemeClr>
                </a:solidFill>
                <a:effectLst/>
              </a:rPr>
              <a:t>States v. Fennell</a:t>
            </a:r>
            <a:r>
              <a:rPr lang="en-US" sz="1400" dirty="0">
                <a:solidFill>
                  <a:schemeClr val="tx2">
                    <a:lumMod val="50000"/>
                  </a:schemeClr>
                </a:solidFill>
                <a:effectLst/>
              </a:rPr>
              <a:t>, 2016 WL 4702557 (N.D. Tex. Sept. 8, 2016) </a:t>
            </a:r>
            <a:r>
              <a:rPr lang="en-US" sz="1400" dirty="0">
                <a:effectLst/>
              </a:rPr>
              <a:t>(</a:t>
            </a:r>
            <a:r>
              <a:rPr lang="en-US" sz="1400" dirty="0" smtClean="0">
                <a:effectLst/>
              </a:rPr>
              <a:t>same); </a:t>
            </a:r>
            <a:r>
              <a:rPr lang="en-US" sz="1400" i="1" dirty="0" smtClean="0">
                <a:solidFill>
                  <a:srgbClr val="FFFF00"/>
                </a:solidFill>
                <a:effectLst/>
              </a:rPr>
              <a:t>Jefferson v. United States</a:t>
            </a:r>
            <a:r>
              <a:rPr lang="en-US" sz="1400" dirty="0" smtClean="0">
                <a:solidFill>
                  <a:srgbClr val="FFFF00"/>
                </a:solidFill>
                <a:effectLst/>
              </a:rPr>
              <a:t>, </a:t>
            </a:r>
            <a:r>
              <a:rPr lang="en-US" sz="1400" dirty="0" smtClean="0">
                <a:solidFill>
                  <a:srgbClr val="FFFF00"/>
                </a:solidFill>
                <a:effectLst>
                  <a:outerShdw blurRad="38100" dist="38100" dir="2700000" algn="tl">
                    <a:srgbClr val="000000">
                      <a:alpha val="43137"/>
                    </a:srgbClr>
                  </a:outerShdw>
                </a:effectLst>
              </a:rPr>
              <a:t>2016 WL 6023331(S. D. Ala. Oct. 13, 2016) </a:t>
            </a:r>
            <a:r>
              <a:rPr lang="en-US" sz="1400" dirty="0" smtClean="0">
                <a:effectLst>
                  <a:outerShdw blurRad="38100" dist="38100" dir="2700000" algn="tl">
                    <a:srgbClr val="000000">
                      <a:alpha val="43137"/>
                    </a:srgbClr>
                  </a:outerShdw>
                </a:effectLst>
              </a:rPr>
              <a:t>(same); </a:t>
            </a:r>
            <a:r>
              <a:rPr lang="en-US" sz="1400" i="1" dirty="0">
                <a:solidFill>
                  <a:srgbClr val="FFFF00"/>
                </a:solidFill>
                <a:effectLst/>
              </a:rPr>
              <a:t>Jaramillo v. United States</a:t>
            </a:r>
            <a:r>
              <a:rPr lang="en-US" sz="1400" dirty="0">
                <a:effectLst/>
              </a:rPr>
              <a:t>, </a:t>
            </a:r>
            <a:r>
              <a:rPr lang="en-US" sz="1400" dirty="0">
                <a:solidFill>
                  <a:srgbClr val="FFFF00"/>
                </a:solidFill>
                <a:effectLst/>
              </a:rPr>
              <a:t>2016 WL 5947265 (D. Utah Oct. 13, 2016) </a:t>
            </a:r>
            <a:r>
              <a:rPr lang="en-US" sz="1400" dirty="0">
                <a:effectLst>
                  <a:outerShdw blurRad="38100" dist="38100" dir="2700000" algn="tl">
                    <a:srgbClr val="000000">
                      <a:alpha val="43137"/>
                    </a:srgbClr>
                  </a:outerShdw>
                </a:effectLst>
              </a:rPr>
              <a:t>(same</a:t>
            </a:r>
            <a:r>
              <a:rPr lang="en-US" sz="1400" dirty="0" smtClean="0">
                <a:effectLst>
                  <a:outerShdw blurRad="38100" dist="38100" dir="2700000" algn="tl">
                    <a:srgbClr val="000000">
                      <a:alpha val="43137"/>
                    </a:srgbClr>
                  </a:outerShdw>
                </a:effectLst>
              </a:rPr>
              <a:t>); </a:t>
            </a:r>
            <a:r>
              <a:rPr lang="en-US" sz="1400" i="1" dirty="0">
                <a:solidFill>
                  <a:schemeClr val="tx2">
                    <a:lumMod val="50000"/>
                  </a:schemeClr>
                </a:solidFill>
                <a:effectLst>
                  <a:outerShdw blurRad="38100" dist="38100" dir="2700000" algn="tl">
                    <a:srgbClr val="000000">
                      <a:alpha val="43137"/>
                    </a:srgbClr>
                  </a:outerShdw>
                </a:effectLst>
              </a:rPr>
              <a:t>United States v. Fisher</a:t>
            </a:r>
            <a:r>
              <a:rPr lang="en-US" sz="1400" dirty="0">
                <a:solidFill>
                  <a:schemeClr val="tx2">
                    <a:lumMod val="50000"/>
                  </a:schemeClr>
                </a:solidFill>
                <a:effectLst>
                  <a:outerShdw blurRad="38100" dist="38100" dir="2700000" algn="tl">
                    <a:srgbClr val="000000">
                      <a:alpha val="43137"/>
                    </a:srgbClr>
                  </a:outerShdw>
                </a:effectLst>
              </a:rPr>
              <a:t>, 2017 WL 1426049 (E. D. Pa. 2017) </a:t>
            </a:r>
            <a:r>
              <a:rPr lang="en-US" sz="1400" dirty="0">
                <a:effectLst>
                  <a:outerShdw blurRad="38100" dist="38100" dir="2700000" algn="tl">
                    <a:srgbClr val="000000">
                      <a:alpha val="43137"/>
                    </a:srgbClr>
                  </a:outerShdw>
                </a:effectLst>
              </a:rPr>
              <a:t>(same</a:t>
            </a:r>
            <a:r>
              <a:rPr lang="en-US" sz="1400" dirty="0">
                <a:solidFill>
                  <a:schemeClr val="tx2">
                    <a:lumMod val="50000"/>
                  </a:schemeClr>
                </a:solidFill>
                <a:effectLst>
                  <a:outerShdw blurRad="38100" dist="38100" dir="2700000" algn="tl">
                    <a:srgbClr val="000000">
                      <a:alpha val="43137"/>
                    </a:srgbClr>
                  </a:outerShdw>
                </a:effectLst>
              </a:rPr>
              <a:t>); </a:t>
            </a:r>
            <a:r>
              <a:rPr lang="en-US" sz="1400" i="1" dirty="0">
                <a:solidFill>
                  <a:schemeClr val="tx2">
                    <a:lumMod val="50000"/>
                  </a:schemeClr>
                </a:solidFill>
                <a:effectLst>
                  <a:outerShdw blurRad="38100" dist="38100" dir="2700000" algn="tl">
                    <a:srgbClr val="000000">
                      <a:alpha val="43137"/>
                    </a:srgbClr>
                  </a:outerShdw>
                </a:effectLst>
              </a:rPr>
              <a:t>United States v. Brown</a:t>
            </a:r>
            <a:r>
              <a:rPr lang="en-US" sz="1400" dirty="0">
                <a:solidFill>
                  <a:schemeClr val="tx2">
                    <a:lumMod val="50000"/>
                  </a:schemeClr>
                </a:solidFill>
                <a:effectLst>
                  <a:outerShdw blurRad="38100" dist="38100" dir="2700000" algn="tl">
                    <a:srgbClr val="000000">
                      <a:alpha val="43137"/>
                    </a:srgbClr>
                  </a:outerShdw>
                </a:effectLst>
              </a:rPr>
              <a:t>, __ F. Supp.3d__, 2017 WL 1383640 (D.D.C. 2017) (</a:t>
            </a:r>
            <a:r>
              <a:rPr lang="en-US" sz="1400" dirty="0">
                <a:effectLst>
                  <a:outerShdw blurRad="38100" dist="38100" dir="2700000" algn="tl">
                    <a:srgbClr val="000000">
                      <a:alpha val="43137"/>
                    </a:srgbClr>
                  </a:outerShdw>
                </a:effectLst>
              </a:rPr>
              <a:t>same</a:t>
            </a:r>
            <a:r>
              <a:rPr lang="en-US" sz="1400" dirty="0" smtClean="0">
                <a:solidFill>
                  <a:schemeClr val="tx2">
                    <a:lumMod val="50000"/>
                  </a:schemeClr>
                </a:solidFill>
                <a:effectLst>
                  <a:outerShdw blurRad="38100" dist="38100" dir="2700000" algn="tl">
                    <a:srgbClr val="000000">
                      <a:alpha val="43137"/>
                    </a:srgbClr>
                  </a:outerShdw>
                </a:effectLst>
              </a:rPr>
              <a:t>); </a:t>
            </a:r>
            <a:r>
              <a:rPr lang="en-US" sz="1400" i="1" dirty="0" smtClean="0">
                <a:solidFill>
                  <a:schemeClr val="tx2">
                    <a:lumMod val="50000"/>
                  </a:schemeClr>
                </a:solidFill>
                <a:effectLst>
                  <a:outerShdw blurRad="38100" dist="38100" dir="2700000" algn="tl">
                    <a:srgbClr val="000000">
                      <a:alpha val="43137"/>
                    </a:srgbClr>
                  </a:outerShdw>
                </a:effectLst>
              </a:rPr>
              <a:t>Broadbent v. United States</a:t>
            </a:r>
            <a:r>
              <a:rPr lang="en-US" sz="1400" dirty="0" smtClean="0">
                <a:solidFill>
                  <a:schemeClr val="tx2">
                    <a:lumMod val="75000"/>
                  </a:schemeClr>
                </a:solidFill>
                <a:effectLst>
                  <a:outerShdw blurRad="38100" dist="38100" dir="2700000" algn="tl">
                    <a:srgbClr val="000000">
                      <a:alpha val="43137"/>
                    </a:srgbClr>
                  </a:outerShdw>
                </a:effectLst>
              </a:rPr>
              <a:t>, </a:t>
            </a:r>
            <a:r>
              <a:rPr lang="en-US" sz="1400" dirty="0" smtClean="0">
                <a:solidFill>
                  <a:srgbClr val="FFFF00"/>
                </a:solidFill>
                <a:effectLst>
                  <a:outerShdw blurRad="38100" dist="38100" dir="2700000" algn="tl">
                    <a:srgbClr val="000000">
                      <a:alpha val="43137"/>
                    </a:srgbClr>
                  </a:outerShdw>
                </a:effectLst>
              </a:rPr>
              <a:t>2016 WL 5922302 (D. Utah Oct. 11, 2016) </a:t>
            </a:r>
            <a:r>
              <a:rPr lang="en-US" sz="1400" dirty="0" smtClean="0">
                <a:effectLst>
                  <a:outerShdw blurRad="38100" dist="38100" dir="2700000" algn="tl">
                    <a:srgbClr val="000000">
                      <a:alpha val="43137"/>
                    </a:srgbClr>
                  </a:outerShdw>
                </a:effectLst>
              </a:rPr>
              <a:t>(</a:t>
            </a:r>
            <a:r>
              <a:rPr lang="en-US" sz="1400" i="1" dirty="0" err="1" smtClean="0">
                <a:effectLst>
                  <a:outerShdw blurRad="38100" dist="38100" dir="2700000" algn="tl">
                    <a:srgbClr val="000000">
                      <a:alpha val="43137"/>
                    </a:srgbClr>
                  </a:outerShdw>
                </a:effectLst>
              </a:rPr>
              <a:t>Voisine</a:t>
            </a:r>
            <a:r>
              <a:rPr lang="en-US" sz="1400" dirty="0" smtClean="0">
                <a:effectLst>
                  <a:outerShdw blurRad="38100" dist="38100" dir="2700000" algn="tl">
                    <a:srgbClr val="000000">
                      <a:alpha val="43137"/>
                    </a:srgbClr>
                  </a:outerShdw>
                </a:effectLst>
              </a:rPr>
              <a:t> inapposite to career offender force clause); </a:t>
            </a:r>
            <a:r>
              <a:rPr lang="en-US" sz="1400" i="1" dirty="0" smtClean="0">
                <a:solidFill>
                  <a:schemeClr val="tx2">
                    <a:lumMod val="50000"/>
                  </a:schemeClr>
                </a:solidFill>
                <a:effectLst>
                  <a:outerShdw blurRad="38100" dist="38100" dir="2700000" algn="tl">
                    <a:srgbClr val="000000">
                      <a:alpha val="43137"/>
                    </a:srgbClr>
                  </a:outerShdw>
                </a:effectLst>
              </a:rPr>
              <a:t>United States v. </a:t>
            </a:r>
            <a:r>
              <a:rPr lang="en-US" sz="1400" i="1" dirty="0" err="1" smtClean="0">
                <a:solidFill>
                  <a:schemeClr val="tx2">
                    <a:lumMod val="50000"/>
                  </a:schemeClr>
                </a:solidFill>
                <a:effectLst>
                  <a:outerShdw blurRad="38100" dist="38100" dir="2700000" algn="tl">
                    <a:srgbClr val="000000">
                      <a:alpha val="43137"/>
                    </a:srgbClr>
                  </a:outerShdw>
                </a:effectLst>
              </a:rPr>
              <a:t>Wehunt</a:t>
            </a:r>
            <a:r>
              <a:rPr lang="en-US" sz="1400" dirty="0" smtClean="0">
                <a:solidFill>
                  <a:schemeClr val="tx2">
                    <a:lumMod val="50000"/>
                  </a:schemeClr>
                </a:solidFill>
                <a:effectLst>
                  <a:outerShdw blurRad="38100" dist="38100" dir="2700000" algn="tl">
                    <a:srgbClr val="000000">
                      <a:alpha val="43137"/>
                    </a:srgbClr>
                  </a:outerShdw>
                </a:effectLst>
              </a:rPr>
              <a:t>, __ F. Supp.3d__, 2017 WL 347544 (E. D. Tenn. 2017) </a:t>
            </a:r>
            <a:r>
              <a:rPr lang="en-US" sz="1400" dirty="0" smtClean="0">
                <a:effectLst>
                  <a:outerShdw blurRad="38100" dist="38100" dir="2700000" algn="tl">
                    <a:srgbClr val="000000">
                      <a:alpha val="43137"/>
                    </a:srgbClr>
                  </a:outerShdw>
                </a:effectLst>
              </a:rPr>
              <a:t>(same);  </a:t>
            </a:r>
            <a:r>
              <a:rPr lang="en-US" sz="1400" i="1" dirty="0" smtClean="0">
                <a:solidFill>
                  <a:schemeClr val="tx2">
                    <a:lumMod val="50000"/>
                  </a:schemeClr>
                </a:solidFill>
                <a:effectLst>
                  <a:outerShdw blurRad="38100" dist="38100" dir="2700000" algn="tl">
                    <a:srgbClr val="000000">
                      <a:alpha val="43137"/>
                    </a:srgbClr>
                  </a:outerShdw>
                </a:effectLst>
              </a:rPr>
              <a:t>United States v. Hill, </a:t>
            </a:r>
            <a:r>
              <a:rPr lang="en-US" sz="1400" dirty="0" smtClean="0">
                <a:solidFill>
                  <a:schemeClr val="tx2">
                    <a:lumMod val="50000"/>
                  </a:schemeClr>
                </a:solidFill>
                <a:effectLst>
                  <a:outerShdw blurRad="38100" dist="38100" dir="2700000" algn="tl">
                    <a:srgbClr val="000000">
                      <a:alpha val="43137"/>
                    </a:srgbClr>
                  </a:outerShdw>
                </a:effectLst>
              </a:rPr>
              <a:t>__ F. Supp.3d__, 2016 WL 7076929 (W. D. Penn. 2016) </a:t>
            </a:r>
            <a:r>
              <a:rPr lang="en-US" sz="1400" dirty="0" smtClean="0">
                <a:effectLst>
                  <a:outerShdw blurRad="38100" dist="38100" dir="2700000" algn="tl">
                    <a:srgbClr val="000000">
                      <a:alpha val="43137"/>
                    </a:srgbClr>
                  </a:outerShdw>
                </a:effectLst>
              </a:rPr>
              <a:t>(same)</a:t>
            </a:r>
            <a:r>
              <a:rPr lang="en-US" sz="1400" dirty="0">
                <a:solidFill>
                  <a:schemeClr val="tx2">
                    <a:lumMod val="50000"/>
                  </a:schemeClr>
                </a:solidFill>
                <a:effectLst>
                  <a:outerShdw blurRad="38100" dist="38100" dir="2700000" algn="tl">
                    <a:srgbClr val="000000">
                      <a:alpha val="43137"/>
                    </a:srgbClr>
                  </a:outerShdw>
                </a:effectLst>
              </a:rPr>
              <a:t>.</a:t>
            </a:r>
            <a:r>
              <a:rPr lang="en-US" sz="1400" dirty="0" smtClean="0">
                <a:solidFill>
                  <a:schemeClr val="tx2">
                    <a:lumMod val="50000"/>
                  </a:schemeClr>
                </a:solidFill>
                <a:effectLst>
                  <a:outerShdw blurRad="38100" dist="38100" dir="2700000" algn="tl">
                    <a:srgbClr val="000000">
                      <a:alpha val="43137"/>
                    </a:srgbClr>
                  </a:outerShdw>
                </a:effectLst>
              </a:rPr>
              <a:t> </a:t>
            </a:r>
            <a:endParaRPr lang="en-US" sz="1400" dirty="0">
              <a:solidFill>
                <a:schemeClr val="tx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649310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dirty="0" smtClean="0"/>
              <a:t>	</a:t>
            </a:r>
            <a:r>
              <a:rPr lang="en-US" dirty="0" smtClean="0">
                <a:solidFill>
                  <a:schemeClr val="tx2">
                    <a:lumMod val="75000"/>
                  </a:schemeClr>
                </a:solidFill>
              </a:rPr>
              <a:t>ACCA</a:t>
            </a:r>
            <a:r>
              <a:rPr lang="en-US" dirty="0" smtClean="0"/>
              <a:t> </a:t>
            </a:r>
            <a:r>
              <a:rPr lang="en-US" dirty="0" smtClean="0">
                <a:solidFill>
                  <a:schemeClr val="tx2">
                    <a:lumMod val="75000"/>
                  </a:schemeClr>
                </a:solidFill>
              </a:rPr>
              <a:t>Enumerated Offenses: </a:t>
            </a:r>
          </a:p>
          <a:p>
            <a:pPr marL="0" indent="0" algn="ctr">
              <a:buNone/>
            </a:pPr>
            <a:r>
              <a:rPr lang="en-US" dirty="0" smtClean="0">
                <a:solidFill>
                  <a:schemeClr val="bg1">
                    <a:lumMod val="60000"/>
                    <a:lumOff val="40000"/>
                  </a:schemeClr>
                </a:solidFill>
              </a:rPr>
              <a:t>Be Careful</a:t>
            </a:r>
          </a:p>
          <a:p>
            <a:pPr marL="0" indent="0" algn="ctr">
              <a:buNone/>
            </a:pPr>
            <a:endParaRPr lang="en-US" dirty="0">
              <a:solidFill>
                <a:schemeClr val="bg1">
                  <a:lumMod val="60000"/>
                  <a:lumOff val="40000"/>
                </a:schemeClr>
              </a:solidFill>
            </a:endParaRPr>
          </a:p>
          <a:p>
            <a:pPr marL="0" indent="0" algn="ctr">
              <a:buNone/>
            </a:pPr>
            <a:r>
              <a:rPr lang="en-US" dirty="0" smtClean="0">
                <a:solidFill>
                  <a:schemeClr val="bg1">
                    <a:lumMod val="60000"/>
                    <a:lumOff val="40000"/>
                  </a:schemeClr>
                </a:solidFill>
              </a:rPr>
              <a:t>	</a:t>
            </a:r>
            <a:endParaRPr lang="en-US" dirty="0">
              <a:solidFill>
                <a:srgbClr val="33CCFF"/>
              </a:solidFill>
            </a:endParaRPr>
          </a:p>
        </p:txBody>
      </p:sp>
    </p:spTree>
    <p:extLst>
      <p:ext uri="{BB962C8B-B14F-4D97-AF65-F5344CB8AC3E}">
        <p14:creationId xmlns:p14="http://schemas.microsoft.com/office/powerpoint/2010/main" val="23677232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smtClean="0">
                <a:solidFill>
                  <a:schemeClr val="tx2">
                    <a:lumMod val="75000"/>
                  </a:schemeClr>
                </a:solidFill>
              </a:rPr>
              <a:t>ACCA Enumerated Offenses:  </a:t>
            </a:r>
            <a:r>
              <a:rPr lang="en-US" sz="2400" dirty="0" smtClean="0">
                <a:solidFill>
                  <a:schemeClr val="tx1">
                    <a:lumMod val="95000"/>
                  </a:schemeClr>
                </a:solidFill>
              </a:rPr>
              <a:t>Must Be Generic</a:t>
            </a:r>
            <a:endParaRPr lang="en-US" sz="2400" dirty="0">
              <a:solidFill>
                <a:schemeClr val="tx2">
                  <a:lumMod val="75000"/>
                </a:schemeClr>
              </a:solidFill>
            </a:endParaRPr>
          </a:p>
        </p:txBody>
      </p:sp>
      <p:sp>
        <p:nvSpPr>
          <p:cNvPr id="3" name="Content Placeholder 2"/>
          <p:cNvSpPr>
            <a:spLocks noGrp="1"/>
          </p:cNvSpPr>
          <p:nvPr>
            <p:ph idx="1"/>
          </p:nvPr>
        </p:nvSpPr>
        <p:spPr>
          <a:xfrm>
            <a:off x="273908" y="838200"/>
            <a:ext cx="8343900" cy="5943600"/>
          </a:xfrm>
        </p:spPr>
        <p:txBody>
          <a:bodyPr>
            <a:normAutofit fontScale="70000" lnSpcReduction="20000"/>
          </a:bodyPr>
          <a:lstStyle/>
          <a:p>
            <a:pPr marL="400050" lvl="2" indent="0">
              <a:buNone/>
            </a:pPr>
            <a:r>
              <a:rPr lang="en-US" sz="1600" dirty="0" smtClean="0">
                <a:solidFill>
                  <a:srgbClr val="FFFF00"/>
                </a:solidFill>
              </a:rPr>
              <a:t>Generic </a:t>
            </a:r>
            <a:r>
              <a:rPr lang="en-US" sz="1600" dirty="0">
                <a:solidFill>
                  <a:srgbClr val="FFFF00"/>
                </a:solidFill>
              </a:rPr>
              <a:t>Burglary: 3 elements</a:t>
            </a:r>
          </a:p>
          <a:p>
            <a:pPr marL="400050" lvl="2" indent="0">
              <a:buNone/>
            </a:pPr>
            <a:endParaRPr lang="en-US" sz="1600" dirty="0" smtClean="0"/>
          </a:p>
          <a:p>
            <a:pPr marL="857250" lvl="3" indent="0">
              <a:buNone/>
            </a:pPr>
            <a:r>
              <a:rPr lang="en-US" sz="1600" dirty="0" smtClean="0"/>
              <a:t>1. unlawful </a:t>
            </a:r>
            <a:r>
              <a:rPr lang="en-US" sz="1600" dirty="0"/>
              <a:t>entry or remaining </a:t>
            </a:r>
            <a:endParaRPr lang="en-US" sz="1600" dirty="0" smtClean="0"/>
          </a:p>
          <a:p>
            <a:pPr marL="1657350" lvl="4" indent="-342900"/>
            <a:endParaRPr lang="en-US" sz="600" dirty="0" smtClean="0"/>
          </a:p>
          <a:p>
            <a:pPr marL="1657350" lvl="4" indent="-342900"/>
            <a:r>
              <a:rPr lang="en-US" sz="1600" dirty="0" smtClean="0"/>
              <a:t>California </a:t>
            </a:r>
            <a:r>
              <a:rPr lang="en-US" sz="1600" dirty="0"/>
              <a:t>first degree </a:t>
            </a:r>
            <a:r>
              <a:rPr lang="en-US" sz="1600" dirty="0" smtClean="0"/>
              <a:t>burglary, </a:t>
            </a:r>
            <a:r>
              <a:rPr lang="en-US" sz="1600" i="1" dirty="0" smtClean="0">
                <a:solidFill>
                  <a:srgbClr val="FFFF00"/>
                </a:solidFill>
              </a:rPr>
              <a:t>Descamps </a:t>
            </a:r>
            <a:r>
              <a:rPr lang="en-US" sz="1600" i="1" dirty="0">
                <a:solidFill>
                  <a:srgbClr val="FFFF00"/>
                </a:solidFill>
              </a:rPr>
              <a:t>v. </a:t>
            </a:r>
            <a:r>
              <a:rPr lang="en-US" sz="1600" i="1" dirty="0" smtClean="0">
                <a:solidFill>
                  <a:srgbClr val="FFFF00"/>
                </a:solidFill>
              </a:rPr>
              <a:t>United States</a:t>
            </a:r>
            <a:r>
              <a:rPr lang="en-US" sz="1600" dirty="0"/>
              <a:t>, 133 S. Ct. 2276 (2013</a:t>
            </a:r>
            <a:r>
              <a:rPr lang="en-US" sz="1600" dirty="0" smtClean="0"/>
              <a:t>).</a:t>
            </a:r>
          </a:p>
          <a:p>
            <a:pPr marL="1657350" lvl="4" indent="-342900"/>
            <a:endParaRPr lang="en-US" sz="1600" dirty="0"/>
          </a:p>
          <a:p>
            <a:pPr marL="1657350" lvl="4" indent="-342900"/>
            <a:r>
              <a:rPr lang="en-US" sz="1600" dirty="0" smtClean="0"/>
              <a:t>Washington residential burglary, </a:t>
            </a:r>
            <a:r>
              <a:rPr lang="en-US" sz="1600" i="1" dirty="0" smtClean="0">
                <a:solidFill>
                  <a:srgbClr val="FFFF00"/>
                </a:solidFill>
              </a:rPr>
              <a:t>United States v. Wilkinson</a:t>
            </a:r>
            <a:r>
              <a:rPr lang="en-US" sz="1600" dirty="0" smtClean="0"/>
              <a:t>, 589 Fed. </a:t>
            </a:r>
            <a:r>
              <a:rPr lang="en-US" sz="1600" dirty="0" err="1" smtClean="0"/>
              <a:t>Appx</a:t>
            </a:r>
            <a:r>
              <a:rPr lang="en-US" sz="1600" dirty="0" smtClean="0"/>
              <a:t>. 348 (9</a:t>
            </a:r>
            <a:r>
              <a:rPr lang="en-US" sz="1600" baseline="30000" dirty="0" smtClean="0"/>
              <a:t>th</a:t>
            </a:r>
            <a:r>
              <a:rPr lang="en-US" sz="1600" dirty="0" smtClean="0"/>
              <a:t> Cir. Dec. 11, 2014) (no trespass required).</a:t>
            </a:r>
            <a:endParaRPr lang="en-US" sz="1600" dirty="0"/>
          </a:p>
          <a:p>
            <a:pPr marL="857250" lvl="3" indent="0">
              <a:buNone/>
            </a:pPr>
            <a:endParaRPr lang="en-US" sz="1600" dirty="0" smtClean="0"/>
          </a:p>
          <a:p>
            <a:pPr marL="857250" lvl="3" indent="0">
              <a:buNone/>
            </a:pPr>
            <a:r>
              <a:rPr lang="en-US" sz="1600" dirty="0" smtClean="0"/>
              <a:t>2</a:t>
            </a:r>
            <a:r>
              <a:rPr lang="en-US" sz="1600" dirty="0"/>
              <a:t>. in a </a:t>
            </a:r>
            <a:r>
              <a:rPr lang="en-US" sz="1600" dirty="0" smtClean="0"/>
              <a:t>building or structure (not in a vehicle, boat, motor home, or telephone booth)</a:t>
            </a:r>
          </a:p>
          <a:p>
            <a:pPr marL="857250" lvl="3" indent="0">
              <a:buNone/>
            </a:pPr>
            <a:endParaRPr lang="en-US" sz="1600" dirty="0" smtClean="0"/>
          </a:p>
          <a:p>
            <a:pPr marL="1600200" lvl="4" indent="-285750"/>
            <a:r>
              <a:rPr lang="en-US" sz="1600" dirty="0" smtClean="0"/>
              <a:t>Maryland </a:t>
            </a:r>
            <a:r>
              <a:rPr lang="en-US" sz="1600" dirty="0"/>
              <a:t>first degree </a:t>
            </a:r>
            <a:r>
              <a:rPr lang="en-US" sz="1600" dirty="0" smtClean="0"/>
              <a:t>burglary, </a:t>
            </a:r>
            <a:r>
              <a:rPr lang="en-US" sz="1600" i="1" dirty="0" smtClean="0">
                <a:solidFill>
                  <a:srgbClr val="FFFF00"/>
                </a:solidFill>
              </a:rPr>
              <a:t>United </a:t>
            </a:r>
            <a:r>
              <a:rPr lang="en-US" sz="1600" i="1" dirty="0">
                <a:solidFill>
                  <a:srgbClr val="FFFF00"/>
                </a:solidFill>
              </a:rPr>
              <a:t>States v</a:t>
            </a:r>
            <a:r>
              <a:rPr lang="en-US" sz="1600" i="1" dirty="0" smtClean="0">
                <a:solidFill>
                  <a:srgbClr val="FFFF00"/>
                </a:solidFill>
              </a:rPr>
              <a:t>. Henriquez</a:t>
            </a:r>
            <a:r>
              <a:rPr lang="en-US" sz="1600" dirty="0"/>
              <a:t>, 757 F.3d 144 (4</a:t>
            </a:r>
            <a:r>
              <a:rPr lang="en-US" sz="1600" baseline="30000" dirty="0"/>
              <a:t>th</a:t>
            </a:r>
            <a:r>
              <a:rPr lang="en-US" sz="1600" dirty="0"/>
              <a:t> Cir. 2014</a:t>
            </a:r>
            <a:r>
              <a:rPr lang="en-US" sz="1600" dirty="0" smtClean="0"/>
              <a:t>); </a:t>
            </a:r>
            <a:r>
              <a:rPr lang="en-US" sz="1600" dirty="0"/>
              <a:t>Oregon first &amp; second </a:t>
            </a:r>
            <a:r>
              <a:rPr lang="en-US" sz="1600" dirty="0" smtClean="0"/>
              <a:t>degree burglary, </a:t>
            </a:r>
            <a:r>
              <a:rPr lang="en-US" sz="1600" i="1" dirty="0">
                <a:solidFill>
                  <a:srgbClr val="FFFF00"/>
                </a:solidFill>
              </a:rPr>
              <a:t>United States v. Mayer</a:t>
            </a:r>
            <a:r>
              <a:rPr lang="en-US" sz="1600" i="1" dirty="0"/>
              <a:t>, </a:t>
            </a:r>
            <a:r>
              <a:rPr lang="en-US" sz="1600" dirty="0"/>
              <a:t>560 </a:t>
            </a:r>
            <a:r>
              <a:rPr lang="en-US" sz="1600" dirty="0" smtClean="0"/>
              <a:t>F.3d </a:t>
            </a:r>
            <a:r>
              <a:rPr lang="en-US" sz="1600" dirty="0"/>
              <a:t>948 (9</a:t>
            </a:r>
            <a:r>
              <a:rPr lang="en-US" sz="1600" baseline="30000" dirty="0"/>
              <a:t>th</a:t>
            </a:r>
            <a:r>
              <a:rPr lang="en-US" sz="1600" dirty="0"/>
              <a:t> Cir. 2009</a:t>
            </a:r>
            <a:r>
              <a:rPr lang="en-US" sz="1600" dirty="0" smtClean="0"/>
              <a:t>); </a:t>
            </a:r>
            <a:r>
              <a:rPr lang="en-US" sz="1600" i="1" dirty="0" smtClean="0">
                <a:solidFill>
                  <a:srgbClr val="FFFF00"/>
                </a:solidFill>
              </a:rPr>
              <a:t>United </a:t>
            </a:r>
            <a:r>
              <a:rPr lang="en-US" sz="1600" i="1" dirty="0">
                <a:solidFill>
                  <a:srgbClr val="FFFF00"/>
                </a:solidFill>
              </a:rPr>
              <a:t>States v. </a:t>
            </a:r>
            <a:r>
              <a:rPr lang="en-US" sz="1600" i="1" dirty="0" err="1">
                <a:solidFill>
                  <a:srgbClr val="FFFF00"/>
                </a:solidFill>
              </a:rPr>
              <a:t>Grisel</a:t>
            </a:r>
            <a:r>
              <a:rPr lang="en-US" sz="1600" dirty="0"/>
              <a:t>, 488 F.3d 844 (</a:t>
            </a:r>
            <a:r>
              <a:rPr lang="en-US" sz="1600" dirty="0" smtClean="0"/>
              <a:t>9</a:t>
            </a:r>
            <a:r>
              <a:rPr lang="en-US" sz="1600" baseline="30000" dirty="0" smtClean="0"/>
              <a:t>th</a:t>
            </a:r>
            <a:r>
              <a:rPr lang="en-US" sz="1600" dirty="0"/>
              <a:t> </a:t>
            </a:r>
            <a:r>
              <a:rPr lang="en-US" sz="1600" dirty="0" smtClean="0"/>
              <a:t>Cir</a:t>
            </a:r>
            <a:r>
              <a:rPr lang="en-US" sz="1600" dirty="0"/>
              <a:t>. </a:t>
            </a:r>
            <a:r>
              <a:rPr lang="en-US" sz="1600" dirty="0" smtClean="0"/>
              <a:t>2007) (</a:t>
            </a:r>
            <a:r>
              <a:rPr lang="en-US" sz="1600" dirty="0"/>
              <a:t>en </a:t>
            </a:r>
            <a:r>
              <a:rPr lang="en-US" sz="1600" dirty="0" smtClean="0"/>
              <a:t>banc); </a:t>
            </a:r>
            <a:r>
              <a:rPr lang="en-US" sz="1600" i="1" dirty="0" smtClean="0">
                <a:solidFill>
                  <a:schemeClr val="tx2">
                    <a:lumMod val="75000"/>
                  </a:schemeClr>
                </a:solidFill>
              </a:rPr>
              <a:t>United States v. Cisneros, </a:t>
            </a:r>
            <a:r>
              <a:rPr lang="en-US" sz="1600" dirty="0" smtClean="0"/>
              <a:t>826 F.3d 1190 (9</a:t>
            </a:r>
            <a:r>
              <a:rPr lang="en-US" sz="1600" baseline="30000" dirty="0" smtClean="0"/>
              <a:t>th</a:t>
            </a:r>
            <a:r>
              <a:rPr lang="en-US" sz="1600" dirty="0" smtClean="0"/>
              <a:t> Cir. 2016); West Virginia burglary, </a:t>
            </a:r>
            <a:r>
              <a:rPr lang="en-US" sz="1600" i="1" dirty="0" smtClean="0">
                <a:solidFill>
                  <a:schemeClr val="tx2">
                    <a:lumMod val="75000"/>
                  </a:schemeClr>
                </a:solidFill>
              </a:rPr>
              <a:t>United States v. White</a:t>
            </a:r>
            <a:r>
              <a:rPr lang="en-US" sz="1600" dirty="0" smtClean="0"/>
              <a:t>, 836 F.3d 437 (4</a:t>
            </a:r>
            <a:r>
              <a:rPr lang="en-US" sz="1600" baseline="30000" dirty="0" smtClean="0"/>
              <a:t>th</a:t>
            </a:r>
            <a:r>
              <a:rPr lang="en-US" sz="1600" dirty="0" smtClean="0"/>
              <a:t> Cir. 2016) (4</a:t>
            </a:r>
            <a:r>
              <a:rPr lang="en-US" sz="1600" baseline="30000" dirty="0" smtClean="0"/>
              <a:t>th</a:t>
            </a:r>
            <a:r>
              <a:rPr lang="en-US" sz="1600" dirty="0" smtClean="0"/>
              <a:t> Cir. 2016).  </a:t>
            </a:r>
          </a:p>
          <a:p>
            <a:pPr marL="1600200" lvl="4" indent="-285750"/>
            <a:endParaRPr lang="en-US" sz="1600" dirty="0"/>
          </a:p>
          <a:p>
            <a:pPr marL="857250" lvl="3" indent="0">
              <a:buNone/>
            </a:pPr>
            <a:r>
              <a:rPr lang="en-US" sz="1600" dirty="0" smtClean="0"/>
              <a:t>3</a:t>
            </a:r>
            <a:r>
              <a:rPr lang="en-US" sz="1600" dirty="0"/>
              <a:t>. with intent to commit a </a:t>
            </a:r>
            <a:r>
              <a:rPr lang="en-US" sz="1600" dirty="0" smtClean="0"/>
              <a:t>crime</a:t>
            </a:r>
          </a:p>
          <a:p>
            <a:pPr marL="857250" lvl="3" indent="0">
              <a:buNone/>
            </a:pPr>
            <a:endParaRPr lang="en-US" sz="1600" dirty="0"/>
          </a:p>
          <a:p>
            <a:pPr marL="1600200" lvl="4" indent="-285750"/>
            <a:r>
              <a:rPr lang="en-US" sz="1600" dirty="0" smtClean="0"/>
              <a:t>Maryland fourth degree burglary, </a:t>
            </a:r>
            <a:r>
              <a:rPr lang="en-US" sz="1600" i="1" dirty="0" smtClean="0">
                <a:solidFill>
                  <a:srgbClr val="FFFF00"/>
                </a:solidFill>
              </a:rPr>
              <a:t>United States v. Martin</a:t>
            </a:r>
            <a:r>
              <a:rPr lang="en-US" sz="1600" dirty="0" smtClean="0"/>
              <a:t>, 753 F.3d 485 (4</a:t>
            </a:r>
            <a:r>
              <a:rPr lang="en-US" sz="1600" baseline="30000" dirty="0" smtClean="0"/>
              <a:t>th</a:t>
            </a:r>
            <a:r>
              <a:rPr lang="en-US" sz="1600" dirty="0" smtClean="0"/>
              <a:t> Cir. 2014); Minnesota burglary, </a:t>
            </a:r>
            <a:r>
              <a:rPr lang="en-US" sz="1600" i="1" dirty="0" smtClean="0">
                <a:solidFill>
                  <a:schemeClr val="tx2">
                    <a:lumMod val="75000"/>
                  </a:schemeClr>
                </a:solidFill>
              </a:rPr>
              <a:t>United States v. </a:t>
            </a:r>
            <a:r>
              <a:rPr lang="en-US" sz="1600" i="1" dirty="0" err="1" smtClean="0">
                <a:solidFill>
                  <a:schemeClr val="tx2">
                    <a:lumMod val="75000"/>
                  </a:schemeClr>
                </a:solidFill>
              </a:rPr>
              <a:t>McCarthur</a:t>
            </a:r>
            <a:r>
              <a:rPr lang="en-US" sz="1600" i="1" dirty="0" smtClean="0"/>
              <a:t>, </a:t>
            </a:r>
            <a:r>
              <a:rPr lang="en-US" sz="1600" dirty="0" smtClean="0"/>
              <a:t>__F.3d__, 2017 WL 744032 (8</a:t>
            </a:r>
            <a:r>
              <a:rPr lang="en-US" sz="1600" baseline="30000" dirty="0" smtClean="0"/>
              <a:t>th</a:t>
            </a:r>
            <a:r>
              <a:rPr lang="en-US" sz="1600" dirty="0" smtClean="0"/>
              <a:t> Cir. 2017</a:t>
            </a:r>
            <a:r>
              <a:rPr lang="en-US" sz="1600" i="1" dirty="0" smtClean="0"/>
              <a:t>).</a:t>
            </a:r>
            <a:endParaRPr lang="en-US" sz="1600" dirty="0" smtClean="0"/>
          </a:p>
          <a:p>
            <a:pPr marL="400050" lvl="2" indent="0">
              <a:buNone/>
            </a:pPr>
            <a:endParaRPr lang="en-US" sz="1400" dirty="0"/>
          </a:p>
          <a:p>
            <a:pPr marL="400050" lvl="2" indent="0">
              <a:buNone/>
            </a:pPr>
            <a:r>
              <a:rPr lang="en-US" sz="1600" dirty="0" smtClean="0">
                <a:solidFill>
                  <a:srgbClr val="FFFF00"/>
                </a:solidFill>
              </a:rPr>
              <a:t>Generic Arson</a:t>
            </a:r>
            <a:endParaRPr lang="en-US" sz="1600" dirty="0">
              <a:solidFill>
                <a:srgbClr val="FFFF00"/>
              </a:solidFill>
            </a:endParaRPr>
          </a:p>
          <a:p>
            <a:pPr marL="400050" lvl="2" indent="0">
              <a:buNone/>
            </a:pPr>
            <a:endParaRPr lang="en-US" sz="1400" dirty="0" smtClean="0"/>
          </a:p>
          <a:p>
            <a:pPr marL="685800" lvl="2" indent="-285750"/>
            <a:r>
              <a:rPr lang="en-US" sz="1600" dirty="0" smtClean="0"/>
              <a:t>Delaware third degree arson not generic arson, </a:t>
            </a:r>
            <a:r>
              <a:rPr lang="en-US" sz="1600" i="1" dirty="0" smtClean="0">
                <a:solidFill>
                  <a:srgbClr val="FFFF99"/>
                </a:solidFill>
              </a:rPr>
              <a:t>Brown v. Caraway</a:t>
            </a:r>
            <a:r>
              <a:rPr lang="en-US" sz="1600" dirty="0" smtClean="0"/>
              <a:t>, 719 F.3d 583 (7</a:t>
            </a:r>
            <a:r>
              <a:rPr lang="en-US" sz="1600" baseline="30000" dirty="0" smtClean="0"/>
              <a:t>th</a:t>
            </a:r>
            <a:r>
              <a:rPr lang="en-US" sz="1600" dirty="0" smtClean="0"/>
              <a:t> Cir. 2013) (lacks the generic requirement of malicious or willful </a:t>
            </a:r>
            <a:r>
              <a:rPr lang="en-US" sz="1600" i="1" dirty="0" err="1" smtClean="0"/>
              <a:t>mens</a:t>
            </a:r>
            <a:r>
              <a:rPr lang="en-US" sz="1600" i="1" dirty="0" smtClean="0"/>
              <a:t> rea</a:t>
            </a:r>
            <a:r>
              <a:rPr lang="en-US" sz="1600" dirty="0" smtClean="0"/>
              <a:t>).  ****Generic arson definition not clear – </a:t>
            </a:r>
            <a:r>
              <a:rPr lang="en-US" sz="1600" i="1" dirty="0" smtClean="0">
                <a:solidFill>
                  <a:srgbClr val="FFFF00"/>
                </a:solidFill>
              </a:rPr>
              <a:t>Torres v. Lynch</a:t>
            </a:r>
            <a:r>
              <a:rPr lang="en-US" sz="1600" dirty="0" smtClean="0"/>
              <a:t>, </a:t>
            </a:r>
            <a:r>
              <a:rPr lang="en-US" sz="1400" dirty="0">
                <a:effectLst/>
              </a:rPr>
              <a:t>136 S</a:t>
            </a:r>
            <a:r>
              <a:rPr lang="en-US" sz="1400" dirty="0" smtClean="0">
                <a:effectLst/>
              </a:rPr>
              <a:t>. Ct</a:t>
            </a:r>
            <a:r>
              <a:rPr lang="en-US" sz="1400" dirty="0">
                <a:effectLst/>
              </a:rPr>
              <a:t>. 1619</a:t>
            </a:r>
            <a:r>
              <a:rPr lang="en-US" sz="1400" dirty="0" smtClean="0"/>
              <a:t> </a:t>
            </a:r>
            <a:r>
              <a:rPr lang="en-US" sz="1600" dirty="0" smtClean="0"/>
              <a:t>(2016).</a:t>
            </a:r>
          </a:p>
          <a:p>
            <a:pPr marL="400050" lvl="2" indent="0">
              <a:buNone/>
            </a:pPr>
            <a:endParaRPr lang="en-US" sz="1600" i="1" dirty="0" smtClean="0"/>
          </a:p>
          <a:p>
            <a:pPr marL="400050" lvl="2" indent="0">
              <a:buNone/>
            </a:pPr>
            <a:r>
              <a:rPr lang="en-US" sz="1600" dirty="0" smtClean="0">
                <a:solidFill>
                  <a:schemeClr val="tx2">
                    <a:lumMod val="50000"/>
                  </a:schemeClr>
                </a:solidFill>
              </a:rPr>
              <a:t>Generic Extortion </a:t>
            </a:r>
          </a:p>
          <a:p>
            <a:pPr marL="400050" lvl="2" indent="0">
              <a:buNone/>
            </a:pPr>
            <a:endParaRPr lang="en-US" sz="1600" dirty="0" smtClean="0"/>
          </a:p>
          <a:p>
            <a:pPr marL="400050" lvl="2" indent="0">
              <a:buNone/>
            </a:pPr>
            <a:r>
              <a:rPr lang="en-US" sz="1600" dirty="0" smtClean="0"/>
              <a:t>	North Carolina robbery</a:t>
            </a:r>
            <a:r>
              <a:rPr lang="en-US" sz="1600" dirty="0"/>
              <a:t> </a:t>
            </a:r>
            <a:r>
              <a:rPr lang="en-US" sz="1600" dirty="0" smtClean="0"/>
              <a:t>not generic extortion; robbery has an element requiring lack of consent, but 	extortion requires consent.  </a:t>
            </a:r>
            <a:r>
              <a:rPr lang="en-US" sz="1600" i="1" dirty="0" smtClean="0">
                <a:solidFill>
                  <a:srgbClr val="FFFF99"/>
                </a:solidFill>
              </a:rPr>
              <a:t>United States v. Gardner</a:t>
            </a:r>
            <a:r>
              <a:rPr lang="en-US" sz="1600" dirty="0" smtClean="0"/>
              <a:t>, 823 F.3d 793 (4</a:t>
            </a:r>
            <a:r>
              <a:rPr lang="en-US" sz="1600" baseline="30000" dirty="0" smtClean="0"/>
              <a:t>th</a:t>
            </a:r>
            <a:r>
              <a:rPr lang="en-US" sz="1600" dirty="0" smtClean="0"/>
              <a:t> Cir. 2016); </a:t>
            </a:r>
            <a:r>
              <a:rPr lang="en-US" sz="1600" i="1" dirty="0" smtClean="0">
                <a:solidFill>
                  <a:schemeClr val="tx2">
                    <a:lumMod val="90000"/>
                  </a:schemeClr>
                </a:solidFill>
              </a:rPr>
              <a:t>United States v. 	Dixon</a:t>
            </a:r>
            <a:r>
              <a:rPr lang="en-US" sz="1600" dirty="0" smtClean="0"/>
              <a:t>, 805 F.3d 1193 (9</a:t>
            </a:r>
            <a:r>
              <a:rPr lang="en-US" sz="1600" baseline="30000" dirty="0" smtClean="0"/>
              <a:t>th</a:t>
            </a:r>
            <a:r>
              <a:rPr lang="en-US" sz="1600" dirty="0" smtClean="0"/>
              <a:t> Cir. 2015) (California robbery not extortion for same reason).</a:t>
            </a:r>
          </a:p>
          <a:p>
            <a:pPr marL="685800" lvl="2" indent="-285750"/>
            <a:endParaRPr lang="en-US" sz="1600" dirty="0"/>
          </a:p>
          <a:p>
            <a:pPr marL="400050" lvl="2" indent="0">
              <a:buNone/>
            </a:pPr>
            <a:r>
              <a:rPr lang="en-US" sz="1600" i="1" dirty="0" smtClean="0"/>
              <a:t>	See also </a:t>
            </a:r>
            <a:r>
              <a:rPr lang="en-US" sz="1600" i="1" dirty="0" smtClean="0">
                <a:solidFill>
                  <a:srgbClr val="FFFF99"/>
                </a:solidFill>
              </a:rPr>
              <a:t>Ocasio v. United States</a:t>
            </a:r>
            <a:r>
              <a:rPr lang="en-US" sz="1600" i="1" dirty="0" smtClean="0"/>
              <a:t>, </a:t>
            </a:r>
            <a:r>
              <a:rPr lang="en-US" sz="1600" dirty="0" smtClean="0"/>
              <a:t>136 S. Ct. 1423 (2016) (Hobbs Act extortion is not same as Hobbs 	Act robbery because robbery requires lack of consent, but extortion requires consent).</a:t>
            </a:r>
          </a:p>
        </p:txBody>
      </p:sp>
    </p:spTree>
    <p:extLst>
      <p:ext uri="{BB962C8B-B14F-4D97-AF65-F5344CB8AC3E}">
        <p14:creationId xmlns:p14="http://schemas.microsoft.com/office/powerpoint/2010/main" val="205686249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dirty="0" smtClean="0"/>
              <a:t>	</a:t>
            </a:r>
            <a:r>
              <a:rPr lang="en-US" dirty="0" smtClean="0">
                <a:solidFill>
                  <a:schemeClr val="tx2">
                    <a:lumMod val="75000"/>
                  </a:schemeClr>
                </a:solidFill>
              </a:rPr>
              <a:t>Final ACCA Issue – Conspiracies, Attempts, and Aiding and Abetting </a:t>
            </a:r>
          </a:p>
          <a:p>
            <a:pPr marL="0" indent="0" algn="ctr">
              <a:buNone/>
            </a:pPr>
            <a:r>
              <a:rPr lang="en-US" dirty="0" smtClean="0">
                <a:solidFill>
                  <a:schemeClr val="bg1">
                    <a:lumMod val="60000"/>
                    <a:lumOff val="40000"/>
                  </a:schemeClr>
                </a:solidFill>
              </a:rPr>
              <a:t>Be Careful</a:t>
            </a:r>
          </a:p>
          <a:p>
            <a:pPr marL="0" indent="0" algn="ctr">
              <a:buNone/>
            </a:pPr>
            <a:endParaRPr lang="en-US" dirty="0">
              <a:solidFill>
                <a:schemeClr val="bg1">
                  <a:lumMod val="60000"/>
                  <a:lumOff val="40000"/>
                </a:schemeClr>
              </a:solidFill>
            </a:endParaRPr>
          </a:p>
          <a:p>
            <a:pPr marL="0" indent="0" algn="ctr">
              <a:buNone/>
            </a:pPr>
            <a:r>
              <a:rPr lang="en-US" dirty="0" smtClean="0">
                <a:solidFill>
                  <a:schemeClr val="bg1">
                    <a:lumMod val="60000"/>
                    <a:lumOff val="40000"/>
                  </a:schemeClr>
                </a:solidFill>
              </a:rPr>
              <a:t>	</a:t>
            </a:r>
            <a:endParaRPr lang="en-US" dirty="0">
              <a:solidFill>
                <a:srgbClr val="33CCFF"/>
              </a:solidFill>
            </a:endParaRPr>
          </a:p>
        </p:txBody>
      </p:sp>
    </p:spTree>
    <p:extLst>
      <p:ext uri="{BB962C8B-B14F-4D97-AF65-F5344CB8AC3E}">
        <p14:creationId xmlns:p14="http://schemas.microsoft.com/office/powerpoint/2010/main" val="192416639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524000"/>
          </a:xfrm>
        </p:spPr>
        <p:txBody>
          <a:bodyPr/>
          <a:lstStyle/>
          <a:p>
            <a:r>
              <a:rPr lang="en-US" sz="2400" dirty="0" smtClean="0">
                <a:solidFill>
                  <a:srgbClr val="FFC000"/>
                </a:solidFill>
              </a:rPr>
              <a:t>Pre-</a:t>
            </a:r>
            <a:r>
              <a:rPr lang="en-US" sz="2400" i="1" dirty="0" smtClean="0">
                <a:solidFill>
                  <a:srgbClr val="FFC000"/>
                </a:solidFill>
              </a:rPr>
              <a:t>Johnson </a:t>
            </a:r>
            <a:r>
              <a:rPr lang="en-US" sz="2400" dirty="0" smtClean="0">
                <a:solidFill>
                  <a:srgbClr val="FFC000"/>
                </a:solidFill>
              </a:rPr>
              <a:t>Residual Clause Analysis</a:t>
            </a:r>
            <a:endParaRPr lang="en-US" sz="2400" dirty="0">
              <a:solidFill>
                <a:srgbClr val="FFC000"/>
              </a:solidFill>
            </a:endParaRPr>
          </a:p>
        </p:txBody>
      </p:sp>
      <p:sp>
        <p:nvSpPr>
          <p:cNvPr id="3" name="Content Placeholder 2"/>
          <p:cNvSpPr>
            <a:spLocks noGrp="1"/>
          </p:cNvSpPr>
          <p:nvPr>
            <p:ph idx="1"/>
          </p:nvPr>
        </p:nvSpPr>
        <p:spPr>
          <a:xfrm>
            <a:off x="457200" y="1066800"/>
            <a:ext cx="8229600" cy="5064125"/>
          </a:xfrm>
        </p:spPr>
        <p:txBody>
          <a:bodyPr/>
          <a:lstStyle/>
          <a:p>
            <a:pPr marL="0" lvl="1" indent="0">
              <a:buNone/>
            </a:pPr>
            <a:r>
              <a:rPr lang="en-US" sz="2000" dirty="0" smtClean="0"/>
              <a:t> </a:t>
            </a:r>
          </a:p>
          <a:p>
            <a:pPr marL="0" lvl="1" indent="0">
              <a:buNone/>
            </a:pPr>
            <a:r>
              <a:rPr lang="en-US" sz="2000" dirty="0" smtClean="0"/>
              <a:t>Inquiry under </a:t>
            </a:r>
            <a:r>
              <a:rPr lang="en-US" sz="2000" i="1" dirty="0" smtClean="0"/>
              <a:t>James, Begay, Chambers, Sykes</a:t>
            </a:r>
            <a:r>
              <a:rPr lang="en-US" sz="2000" dirty="0" smtClean="0"/>
              <a:t>:</a:t>
            </a:r>
            <a:r>
              <a:rPr lang="en-US" sz="2000" dirty="0" smtClean="0">
                <a:solidFill>
                  <a:schemeClr val="tx2">
                    <a:lumMod val="75000"/>
                  </a:schemeClr>
                </a:solidFill>
              </a:rPr>
              <a:t>  categorical approach + ordinary case</a:t>
            </a:r>
          </a:p>
          <a:p>
            <a:pPr marL="0" lvl="1" indent="0">
              <a:buNone/>
            </a:pPr>
            <a:endParaRPr lang="en-US" sz="2000" dirty="0">
              <a:solidFill>
                <a:schemeClr val="tx2">
                  <a:lumMod val="75000"/>
                </a:schemeClr>
              </a:solidFill>
            </a:endParaRPr>
          </a:p>
          <a:p>
            <a:pPr marL="0" lvl="1" indent="0">
              <a:buNone/>
            </a:pPr>
            <a:r>
              <a:rPr lang="en-US" sz="2000" dirty="0" smtClean="0"/>
              <a:t>	Do </a:t>
            </a:r>
            <a:r>
              <a:rPr lang="en-US" sz="2000" dirty="0" smtClean="0">
                <a:solidFill>
                  <a:srgbClr val="33CCFF"/>
                </a:solidFill>
              </a:rPr>
              <a:t>elements</a:t>
            </a:r>
            <a:r>
              <a:rPr lang="en-US" sz="2000" dirty="0" smtClean="0"/>
              <a:t> of offense</a:t>
            </a:r>
            <a:r>
              <a:rPr lang="en-US" sz="2000" dirty="0" smtClean="0">
                <a:solidFill>
                  <a:schemeClr val="tx2">
                    <a:lumMod val="75000"/>
                  </a:schemeClr>
                </a:solidFill>
              </a:rPr>
              <a:t> </a:t>
            </a:r>
            <a:r>
              <a:rPr lang="en-US" sz="2000" dirty="0" smtClean="0">
                <a:solidFill>
                  <a:srgbClr val="33CCFF"/>
                </a:solidFill>
              </a:rPr>
              <a:t>in ordinary case</a:t>
            </a:r>
            <a:r>
              <a:rPr lang="en-US" sz="2000" dirty="0" smtClean="0"/>
              <a:t>: </a:t>
            </a:r>
          </a:p>
          <a:p>
            <a:pPr marL="0" lvl="1" indent="0">
              <a:buNone/>
            </a:pPr>
            <a:endParaRPr lang="en-US" sz="2000" dirty="0" smtClean="0"/>
          </a:p>
          <a:p>
            <a:pPr marL="0" lvl="1" indent="0">
              <a:buNone/>
            </a:pPr>
            <a:r>
              <a:rPr lang="en-US" sz="2000" dirty="0"/>
              <a:t>	</a:t>
            </a:r>
            <a:r>
              <a:rPr lang="en-US" sz="2000" dirty="0" smtClean="0"/>
              <a:t>a. 	</a:t>
            </a:r>
            <a:r>
              <a:rPr lang="en-US" sz="2000" dirty="0"/>
              <a:t>p</a:t>
            </a:r>
            <a:r>
              <a:rPr lang="en-US" sz="2000" dirty="0" smtClean="0"/>
              <a:t>resent risk of injury at similar level to 			enumerated offenses (generic burglary, 			arson, extortion, use of explosives</a:t>
            </a:r>
            <a:r>
              <a:rPr lang="en-US" sz="2000" dirty="0"/>
              <a:t>)</a:t>
            </a:r>
            <a:r>
              <a:rPr lang="en-US" sz="2000" dirty="0" smtClean="0"/>
              <a:t>+  </a:t>
            </a:r>
          </a:p>
          <a:p>
            <a:pPr marL="0" lvl="1" indent="0">
              <a:buNone/>
            </a:pPr>
            <a:endParaRPr lang="en-US" sz="2000" dirty="0" smtClean="0"/>
          </a:p>
          <a:p>
            <a:pPr marL="0" lvl="1" indent="0">
              <a:buNone/>
            </a:pPr>
            <a:r>
              <a:rPr lang="en-US" sz="2000" dirty="0" smtClean="0"/>
              <a:t>	b.	require purposeful, violent, and 				aggressive conduct? </a:t>
            </a:r>
            <a:endParaRPr lang="en-US" sz="2000" dirty="0"/>
          </a:p>
          <a:p>
            <a:pPr marL="0" lvl="1" indent="0">
              <a:buNone/>
            </a:pPr>
            <a:endParaRPr lang="en-US" sz="1600" dirty="0"/>
          </a:p>
          <a:p>
            <a:endParaRPr lang="en-US" dirty="0"/>
          </a:p>
        </p:txBody>
      </p:sp>
    </p:spTree>
    <p:extLst>
      <p:ext uri="{BB962C8B-B14F-4D97-AF65-F5344CB8AC3E}">
        <p14:creationId xmlns:p14="http://schemas.microsoft.com/office/powerpoint/2010/main" val="1422036088"/>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676275"/>
          </a:xfrm>
        </p:spPr>
        <p:txBody>
          <a:bodyPr/>
          <a:lstStyle/>
          <a:p>
            <a:r>
              <a:rPr lang="en-US" sz="2400" dirty="0" smtClean="0">
                <a:solidFill>
                  <a:schemeClr val="tx2">
                    <a:lumMod val="75000"/>
                  </a:schemeClr>
                </a:solidFill>
              </a:rPr>
              <a:t>Conspiracies </a:t>
            </a:r>
            <a:endParaRPr lang="en-US" sz="2400" dirty="0">
              <a:solidFill>
                <a:schemeClr val="tx2">
                  <a:lumMod val="75000"/>
                </a:schemeClr>
              </a:solidFill>
            </a:endParaRPr>
          </a:p>
        </p:txBody>
      </p:sp>
      <p:sp>
        <p:nvSpPr>
          <p:cNvPr id="3" name="Content Placeholder 2"/>
          <p:cNvSpPr>
            <a:spLocks noGrp="1"/>
          </p:cNvSpPr>
          <p:nvPr>
            <p:ph idx="1"/>
          </p:nvPr>
        </p:nvSpPr>
        <p:spPr>
          <a:xfrm>
            <a:off x="152400" y="609600"/>
            <a:ext cx="8229600" cy="4530725"/>
          </a:xfrm>
        </p:spPr>
        <p:txBody>
          <a:bodyPr/>
          <a:lstStyle/>
          <a:p>
            <a:pPr marL="400050" lvl="2" indent="0">
              <a:buNone/>
            </a:pPr>
            <a:r>
              <a:rPr lang="en-US" sz="1400" dirty="0" smtClean="0"/>
              <a:t>Conspiracies </a:t>
            </a:r>
            <a:r>
              <a:rPr lang="en-US" sz="1400" dirty="0" smtClean="0">
                <a:solidFill>
                  <a:srgbClr val="33CCFF"/>
                </a:solidFill>
              </a:rPr>
              <a:t>never </a:t>
            </a:r>
            <a:r>
              <a:rPr lang="en-US" sz="1400" dirty="0" smtClean="0"/>
              <a:t>qualify as “violent felonies” under the force clause or the enumerated offenses clause, </a:t>
            </a:r>
            <a:r>
              <a:rPr lang="en-US" sz="1400" dirty="0" smtClean="0">
                <a:solidFill>
                  <a:srgbClr val="33CCFF"/>
                </a:solidFill>
              </a:rPr>
              <a:t>no matter what the object is of the conspiracy</a:t>
            </a:r>
            <a:r>
              <a:rPr lang="en-US" sz="1400" dirty="0" smtClean="0"/>
              <a:t>. </a:t>
            </a:r>
          </a:p>
          <a:p>
            <a:pPr marL="400050" lvl="2" indent="0">
              <a:buNone/>
            </a:pPr>
            <a:endParaRPr lang="en-US" sz="1400" i="1" dirty="0" smtClean="0">
              <a:solidFill>
                <a:schemeClr val="tx2">
                  <a:lumMod val="90000"/>
                </a:schemeClr>
              </a:solidFill>
            </a:endParaRPr>
          </a:p>
          <a:p>
            <a:pPr marL="400050" lvl="2" indent="0">
              <a:buNone/>
            </a:pPr>
            <a:r>
              <a:rPr lang="en-US" sz="1400" dirty="0" smtClean="0">
                <a:solidFill>
                  <a:schemeClr val="tx2">
                    <a:lumMod val="90000"/>
                  </a:schemeClr>
                </a:solidFill>
              </a:rPr>
              <a:t>1.</a:t>
            </a:r>
            <a:r>
              <a:rPr lang="en-US" sz="1400" i="1" dirty="0" smtClean="0">
                <a:solidFill>
                  <a:schemeClr val="tx2">
                    <a:lumMod val="90000"/>
                  </a:schemeClr>
                </a:solidFill>
              </a:rPr>
              <a:t>	</a:t>
            </a:r>
            <a:r>
              <a:rPr lang="en-US" sz="1400" dirty="0" smtClean="0">
                <a:solidFill>
                  <a:srgbClr val="33CCFF"/>
                </a:solidFill>
              </a:rPr>
              <a:t>Enumerated Offenses Clause: </a:t>
            </a:r>
            <a:r>
              <a:rPr lang="en-US" sz="1400" dirty="0" smtClean="0">
                <a:solidFill>
                  <a:schemeClr val="tx2">
                    <a:lumMod val="90000"/>
                  </a:schemeClr>
                </a:solidFill>
              </a:rPr>
              <a:t>Does not include inchoate offenses</a:t>
            </a:r>
            <a:r>
              <a:rPr lang="en-US" sz="1400" i="1" dirty="0" smtClean="0">
                <a:solidFill>
                  <a:schemeClr val="tx2">
                    <a:lumMod val="90000"/>
                  </a:schemeClr>
                </a:solidFill>
              </a:rPr>
              <a:t>.  </a:t>
            </a:r>
          </a:p>
          <a:p>
            <a:pPr marL="400050" lvl="2" indent="0">
              <a:buNone/>
            </a:pPr>
            <a:r>
              <a:rPr lang="en-US" sz="1400" i="1" dirty="0" smtClean="0">
                <a:solidFill>
                  <a:schemeClr val="tx2">
                    <a:lumMod val="90000"/>
                  </a:schemeClr>
                </a:solidFill>
              </a:rPr>
              <a:t>	See </a:t>
            </a:r>
            <a:r>
              <a:rPr lang="en-US" sz="1400" i="1" dirty="0">
                <a:solidFill>
                  <a:schemeClr val="tx2">
                    <a:lumMod val="90000"/>
                  </a:schemeClr>
                </a:solidFill>
              </a:rPr>
              <a:t>United States v. James, </a:t>
            </a:r>
            <a:r>
              <a:rPr lang="en-US" sz="1400" dirty="0">
                <a:solidFill>
                  <a:schemeClr val="tx2">
                    <a:lumMod val="90000"/>
                  </a:schemeClr>
                </a:solidFill>
              </a:rPr>
              <a:t>550 U.S. 192 (2007) </a:t>
            </a:r>
            <a:endParaRPr lang="en-US" sz="1400" i="1" dirty="0" smtClean="0">
              <a:solidFill>
                <a:schemeClr val="tx2">
                  <a:lumMod val="90000"/>
                </a:schemeClr>
              </a:solidFill>
            </a:endParaRPr>
          </a:p>
          <a:p>
            <a:pPr marL="400050" lvl="2" indent="0">
              <a:buNone/>
            </a:pPr>
            <a:endParaRPr lang="en-US" sz="1400" i="1" dirty="0" smtClean="0">
              <a:solidFill>
                <a:schemeClr val="tx2">
                  <a:lumMod val="90000"/>
                </a:schemeClr>
              </a:solidFill>
            </a:endParaRPr>
          </a:p>
          <a:p>
            <a:pPr marL="400050" lvl="2" indent="0">
              <a:buNone/>
            </a:pPr>
            <a:r>
              <a:rPr lang="en-US" sz="1400" dirty="0" smtClean="0">
                <a:solidFill>
                  <a:schemeClr val="tx2">
                    <a:lumMod val="90000"/>
                  </a:schemeClr>
                </a:solidFill>
              </a:rPr>
              <a:t>2.	</a:t>
            </a:r>
            <a:r>
              <a:rPr lang="en-US" sz="1400" dirty="0" smtClean="0">
                <a:solidFill>
                  <a:srgbClr val="33CCFF"/>
                </a:solidFill>
              </a:rPr>
              <a:t>Force Clause: </a:t>
            </a:r>
            <a:r>
              <a:rPr lang="en-US" sz="1400" dirty="0" smtClean="0">
                <a:solidFill>
                  <a:schemeClr val="tx2">
                    <a:lumMod val="90000"/>
                  </a:schemeClr>
                </a:solidFill>
              </a:rPr>
              <a:t>Unlawful agreement + sometimes overt act does not = force or 	attempted force.</a:t>
            </a:r>
          </a:p>
          <a:p>
            <a:pPr marL="742950" lvl="2" indent="-342900">
              <a:buAutoNum type="arabicPeriod" startAt="2"/>
            </a:pPr>
            <a:endParaRPr lang="en-US" sz="1400" dirty="0" smtClean="0">
              <a:solidFill>
                <a:schemeClr val="tx2">
                  <a:lumMod val="90000"/>
                </a:schemeClr>
              </a:solidFill>
            </a:endParaRPr>
          </a:p>
          <a:p>
            <a:pPr marL="400050" lvl="2" indent="0">
              <a:buNone/>
            </a:pPr>
            <a:r>
              <a:rPr lang="en-US" sz="1200" dirty="0" smtClean="0"/>
              <a:t>	Pre-</a:t>
            </a:r>
            <a:r>
              <a:rPr lang="en-US" sz="1200" i="1" dirty="0" smtClean="0"/>
              <a:t>Johnson </a:t>
            </a:r>
            <a:r>
              <a:rPr lang="en-US" sz="1200" dirty="0" smtClean="0"/>
              <a:t>cases:</a:t>
            </a:r>
            <a:endParaRPr lang="en-US" sz="1200" dirty="0"/>
          </a:p>
          <a:p>
            <a:pPr marL="400050" lvl="2" indent="0">
              <a:buNone/>
            </a:pPr>
            <a:r>
              <a:rPr lang="en-US" sz="1200" i="1" dirty="0" smtClean="0">
                <a:solidFill>
                  <a:schemeClr val="tx2">
                    <a:lumMod val="90000"/>
                  </a:schemeClr>
                </a:solidFill>
              </a:rPr>
              <a:t>	United States v. White</a:t>
            </a:r>
            <a:r>
              <a:rPr lang="en-US" sz="1200" dirty="0" smtClean="0">
                <a:solidFill>
                  <a:schemeClr val="tx2">
                    <a:lumMod val="90000"/>
                  </a:schemeClr>
                </a:solidFill>
              </a:rPr>
              <a:t>, 571 F.3d 365 (4</a:t>
            </a:r>
            <a:r>
              <a:rPr lang="en-US" sz="1200" baseline="30000" dirty="0" smtClean="0">
                <a:solidFill>
                  <a:schemeClr val="tx2">
                    <a:lumMod val="90000"/>
                  </a:schemeClr>
                </a:solidFill>
              </a:rPr>
              <a:t>th</a:t>
            </a:r>
            <a:r>
              <a:rPr lang="en-US" sz="1200" dirty="0" smtClean="0">
                <a:solidFill>
                  <a:schemeClr val="tx2">
                    <a:lumMod val="90000"/>
                  </a:schemeClr>
                </a:solidFill>
              </a:rPr>
              <a:t> Cir. 2009); </a:t>
            </a:r>
            <a:r>
              <a:rPr lang="en-US" sz="1200" i="1" dirty="0" smtClean="0">
                <a:solidFill>
                  <a:schemeClr val="tx2">
                    <a:lumMod val="90000"/>
                  </a:schemeClr>
                </a:solidFill>
              </a:rPr>
              <a:t>United </a:t>
            </a:r>
            <a:r>
              <a:rPr lang="en-US" sz="1200" i="1" dirty="0">
                <a:solidFill>
                  <a:schemeClr val="tx2">
                    <a:lumMod val="90000"/>
                  </a:schemeClr>
                </a:solidFill>
              </a:rPr>
              <a:t>States v. Gore, </a:t>
            </a:r>
            <a:r>
              <a:rPr lang="en-US" sz="1200" dirty="0">
                <a:solidFill>
                  <a:schemeClr val="tx2">
                    <a:lumMod val="90000"/>
                  </a:schemeClr>
                </a:solidFill>
              </a:rPr>
              <a:t>636 F.3d 728 </a:t>
            </a:r>
            <a:r>
              <a:rPr lang="en-US" sz="1200" dirty="0" smtClean="0">
                <a:solidFill>
                  <a:schemeClr val="tx2">
                    <a:lumMod val="90000"/>
                  </a:schemeClr>
                </a:solidFill>
              </a:rPr>
              <a:t>	(</a:t>
            </a:r>
            <a:r>
              <a:rPr lang="en-US" sz="1200" dirty="0">
                <a:solidFill>
                  <a:schemeClr val="tx2">
                    <a:lumMod val="90000"/>
                  </a:schemeClr>
                </a:solidFill>
              </a:rPr>
              <a:t>5</a:t>
            </a:r>
            <a:r>
              <a:rPr lang="en-US" sz="1200" baseline="30000" dirty="0">
                <a:solidFill>
                  <a:schemeClr val="tx2">
                    <a:lumMod val="90000"/>
                  </a:schemeClr>
                </a:solidFill>
              </a:rPr>
              <a:t>th</a:t>
            </a:r>
            <a:r>
              <a:rPr lang="en-US" sz="1200" dirty="0">
                <a:solidFill>
                  <a:schemeClr val="tx2">
                    <a:lumMod val="90000"/>
                  </a:schemeClr>
                </a:solidFill>
              </a:rPr>
              <a:t> Cir. </a:t>
            </a:r>
            <a:r>
              <a:rPr lang="en-US" sz="1200" dirty="0" smtClean="0">
                <a:solidFill>
                  <a:schemeClr val="tx2">
                    <a:lumMod val="90000"/>
                  </a:schemeClr>
                </a:solidFill>
              </a:rPr>
              <a:t>2011); </a:t>
            </a:r>
            <a:r>
              <a:rPr lang="en-US" sz="1200" i="1" dirty="0">
                <a:solidFill>
                  <a:schemeClr val="tx2">
                    <a:lumMod val="90000"/>
                  </a:schemeClr>
                </a:solidFill>
              </a:rPr>
              <a:t>United States v. Fell</a:t>
            </a:r>
            <a:r>
              <a:rPr lang="en-US" sz="1200" dirty="0">
                <a:solidFill>
                  <a:schemeClr val="tx2">
                    <a:lumMod val="90000"/>
                  </a:schemeClr>
                </a:solidFill>
              </a:rPr>
              <a:t>, 511 F.3d 1035 (10</a:t>
            </a:r>
            <a:r>
              <a:rPr lang="en-US" sz="1200" baseline="30000" dirty="0">
                <a:solidFill>
                  <a:schemeClr val="tx2">
                    <a:lumMod val="90000"/>
                  </a:schemeClr>
                </a:solidFill>
              </a:rPr>
              <a:t>th</a:t>
            </a:r>
            <a:r>
              <a:rPr lang="en-US" sz="1200" dirty="0">
                <a:solidFill>
                  <a:schemeClr val="tx2">
                    <a:lumMod val="90000"/>
                  </a:schemeClr>
                </a:solidFill>
              </a:rPr>
              <a:t> Cir. 2007); </a:t>
            </a:r>
            <a:r>
              <a:rPr lang="en-US" sz="1200" i="1" dirty="0" smtClean="0">
                <a:solidFill>
                  <a:schemeClr val="tx2">
                    <a:lumMod val="90000"/>
                  </a:schemeClr>
                </a:solidFill>
              </a:rPr>
              <a:t>United States v. King</a:t>
            </a:r>
            <a:r>
              <a:rPr lang="en-US" sz="1200" dirty="0" smtClean="0">
                <a:solidFill>
                  <a:schemeClr val="tx2">
                    <a:lumMod val="90000"/>
                  </a:schemeClr>
                </a:solidFill>
              </a:rPr>
              <a:t>, 	979 F.2d 801 (10</a:t>
            </a:r>
            <a:r>
              <a:rPr lang="en-US" sz="1200" baseline="30000" dirty="0" smtClean="0">
                <a:solidFill>
                  <a:schemeClr val="tx2">
                    <a:lumMod val="90000"/>
                  </a:schemeClr>
                </a:solidFill>
              </a:rPr>
              <a:t>th</a:t>
            </a:r>
            <a:r>
              <a:rPr lang="en-US" sz="1200" dirty="0" smtClean="0">
                <a:solidFill>
                  <a:schemeClr val="tx2">
                    <a:lumMod val="90000"/>
                  </a:schemeClr>
                </a:solidFill>
              </a:rPr>
              <a:t> Cir. 1992). </a:t>
            </a:r>
          </a:p>
          <a:p>
            <a:pPr marL="400050" lvl="2" indent="0">
              <a:buNone/>
            </a:pPr>
            <a:endParaRPr lang="en-US" sz="1200" i="1" dirty="0" smtClean="0">
              <a:solidFill>
                <a:schemeClr val="tx2">
                  <a:lumMod val="90000"/>
                </a:schemeClr>
              </a:solidFill>
            </a:endParaRPr>
          </a:p>
          <a:p>
            <a:pPr marL="400050" lvl="2" indent="0">
              <a:buNone/>
            </a:pPr>
            <a:r>
              <a:rPr lang="en-US" sz="1200" dirty="0" smtClean="0"/>
              <a:t>	Post</a:t>
            </a:r>
            <a:r>
              <a:rPr lang="en-US" sz="1200" i="1" dirty="0" smtClean="0"/>
              <a:t>-Johnson cases:</a:t>
            </a:r>
            <a:endParaRPr lang="en-US" sz="1200" i="1" dirty="0" smtClean="0">
              <a:solidFill>
                <a:schemeClr val="tx2">
                  <a:lumMod val="90000"/>
                </a:schemeClr>
              </a:solidFill>
            </a:endParaRPr>
          </a:p>
          <a:p>
            <a:pPr marL="400050" lvl="2" indent="0">
              <a:buNone/>
            </a:pPr>
            <a:r>
              <a:rPr lang="en-US" sz="1200" i="1" dirty="0" smtClean="0">
                <a:solidFill>
                  <a:srgbClr val="33CCFF"/>
                </a:solidFill>
              </a:rPr>
              <a:t>	United States v. Gonzalez-Ruiz</a:t>
            </a:r>
            <a:r>
              <a:rPr lang="en-US" sz="1200" dirty="0" smtClean="0">
                <a:solidFill>
                  <a:srgbClr val="33CCFF"/>
                </a:solidFill>
              </a:rPr>
              <a:t>, 794 F.3d 832 (7</a:t>
            </a:r>
            <a:r>
              <a:rPr lang="en-US" sz="1200" baseline="30000" dirty="0" smtClean="0">
                <a:solidFill>
                  <a:srgbClr val="33CCFF"/>
                </a:solidFill>
              </a:rPr>
              <a:t>th</a:t>
            </a:r>
            <a:r>
              <a:rPr lang="en-US" sz="1200" dirty="0" smtClean="0">
                <a:solidFill>
                  <a:srgbClr val="33CCFF"/>
                </a:solidFill>
              </a:rPr>
              <a:t> Cir. 2015) (finding conspiracy to commit 	armed robbery not violent felony); </a:t>
            </a:r>
            <a:r>
              <a:rPr lang="en-US" sz="1200" i="1" dirty="0" smtClean="0">
                <a:solidFill>
                  <a:srgbClr val="33CCFF"/>
                </a:solidFill>
              </a:rPr>
              <a:t>United States v. Melvin, </a:t>
            </a:r>
            <a:r>
              <a:rPr lang="en-US" sz="1200" dirty="0" smtClean="0">
                <a:solidFill>
                  <a:srgbClr val="33CCFF"/>
                </a:solidFill>
              </a:rPr>
              <a:t>No. 13-4857 (4</a:t>
            </a:r>
            <a:r>
              <a:rPr lang="en-US" sz="1200" baseline="30000" dirty="0" smtClean="0">
                <a:solidFill>
                  <a:srgbClr val="33CCFF"/>
                </a:solidFill>
              </a:rPr>
              <a:t>th</a:t>
            </a:r>
            <a:r>
              <a:rPr lang="en-US" sz="1200" dirty="0" smtClean="0">
                <a:solidFill>
                  <a:srgbClr val="33CCFF"/>
                </a:solidFill>
              </a:rPr>
              <a:t> Cir. Oct. 20, 	2015) (finding conspiracy to commit robbery with a dangerous weapon not a violent felony). </a:t>
            </a:r>
          </a:p>
          <a:p>
            <a:pPr marL="400050" lvl="2" indent="0">
              <a:buNone/>
            </a:pPr>
            <a:endParaRPr lang="en-US" sz="1200" i="1" dirty="0">
              <a:solidFill>
                <a:srgbClr val="33CCFF"/>
              </a:solidFill>
            </a:endParaRPr>
          </a:p>
          <a:p>
            <a:pPr marL="400050" lvl="2" indent="0">
              <a:buNone/>
            </a:pPr>
            <a:r>
              <a:rPr lang="en-US" sz="1200" i="1" dirty="0" smtClean="0">
                <a:solidFill>
                  <a:srgbClr val="FFFF99"/>
                </a:solidFill>
              </a:rPr>
              <a:t>	United States v. Smith and </a:t>
            </a:r>
            <a:r>
              <a:rPr lang="en-US" sz="1200" i="1" dirty="0" err="1" smtClean="0">
                <a:solidFill>
                  <a:srgbClr val="FFFF99"/>
                </a:solidFill>
              </a:rPr>
              <a:t>Merritte</a:t>
            </a:r>
            <a:r>
              <a:rPr lang="en-US" sz="1200" i="1" dirty="0" smtClean="0">
                <a:solidFill>
                  <a:srgbClr val="FFFF99"/>
                </a:solidFill>
              </a:rPr>
              <a:t>, </a:t>
            </a:r>
            <a:r>
              <a:rPr lang="en-US" sz="1200" dirty="0" smtClean="0">
                <a:solidFill>
                  <a:srgbClr val="FFFF99"/>
                </a:solidFill>
              </a:rPr>
              <a:t>2016 WL 2901661 (D. Nev. 2016)</a:t>
            </a:r>
            <a:r>
              <a:rPr lang="en-US" sz="1200" dirty="0"/>
              <a:t> (conspiracy to </a:t>
            </a:r>
            <a:r>
              <a:rPr lang="en-US" sz="1200" dirty="0" smtClean="0"/>
              <a:t>	commit </a:t>
            </a:r>
            <a:r>
              <a:rPr lang="en-US" sz="1200" dirty="0"/>
              <a:t>Hobbs Act robbery </a:t>
            </a:r>
            <a:r>
              <a:rPr lang="en-US" sz="1200" dirty="0" smtClean="0"/>
              <a:t>not crime </a:t>
            </a:r>
            <a:r>
              <a:rPr lang="en-US" sz="1200" dirty="0"/>
              <a:t>of </a:t>
            </a:r>
            <a:r>
              <a:rPr lang="en-US" sz="1200" dirty="0" smtClean="0"/>
              <a:t>violence under force clause)</a:t>
            </a:r>
            <a:r>
              <a:rPr lang="en-US" sz="1200" dirty="0" smtClean="0">
                <a:solidFill>
                  <a:srgbClr val="FFFF99"/>
                </a:solidFill>
              </a:rPr>
              <a:t>; </a:t>
            </a:r>
            <a:r>
              <a:rPr lang="en-US" sz="1200" i="1" dirty="0" smtClean="0">
                <a:solidFill>
                  <a:srgbClr val="FFFF99"/>
                </a:solidFill>
              </a:rPr>
              <a:t>United </a:t>
            </a:r>
            <a:r>
              <a:rPr lang="en-US" sz="1200" i="1" dirty="0">
                <a:solidFill>
                  <a:srgbClr val="FFFF99"/>
                </a:solidFill>
              </a:rPr>
              <a:t>States v. </a:t>
            </a:r>
            <a:r>
              <a:rPr lang="en-US" sz="1200" i="1" dirty="0" smtClean="0">
                <a:solidFill>
                  <a:srgbClr val="FFFF99"/>
                </a:solidFill>
              </a:rPr>
              <a:t>	</a:t>
            </a:r>
            <a:r>
              <a:rPr lang="en-US" sz="1200" i="1" dirty="0" err="1" smtClean="0">
                <a:solidFill>
                  <a:srgbClr val="FFFF99"/>
                </a:solidFill>
              </a:rPr>
              <a:t>Luong</a:t>
            </a:r>
            <a:r>
              <a:rPr lang="en-US" sz="1200" i="1" dirty="0">
                <a:solidFill>
                  <a:srgbClr val="FFFF99"/>
                </a:solidFill>
              </a:rPr>
              <a:t>, </a:t>
            </a:r>
            <a:r>
              <a:rPr lang="en-US" sz="1200" dirty="0">
                <a:solidFill>
                  <a:srgbClr val="FFFF99"/>
                </a:solidFill>
              </a:rPr>
              <a:t>2016 WL 1588495 (E.D. Cal. 2016</a:t>
            </a:r>
            <a:r>
              <a:rPr lang="en-US" sz="1200" dirty="0" smtClean="0">
                <a:solidFill>
                  <a:srgbClr val="FFFF99"/>
                </a:solidFill>
              </a:rPr>
              <a:t>) (same); </a:t>
            </a:r>
            <a:r>
              <a:rPr lang="en-US" sz="1200" i="1" dirty="0">
                <a:solidFill>
                  <a:schemeClr val="tx2">
                    <a:lumMod val="90000"/>
                  </a:schemeClr>
                </a:solidFill>
              </a:rPr>
              <a:t>United States v. </a:t>
            </a:r>
            <a:r>
              <a:rPr lang="en-US" sz="1200" i="1" dirty="0" err="1">
                <a:solidFill>
                  <a:schemeClr val="tx2">
                    <a:lumMod val="90000"/>
                  </a:schemeClr>
                </a:solidFill>
              </a:rPr>
              <a:t>Edmundson</a:t>
            </a:r>
            <a:r>
              <a:rPr lang="en-US" sz="1200" dirty="0" smtClean="0">
                <a:solidFill>
                  <a:schemeClr val="tx2">
                    <a:lumMod val="90000"/>
                  </a:schemeClr>
                </a:solidFill>
              </a:rPr>
              <a:t>, 153 F. 	Supp.3d 857 (D</a:t>
            </a:r>
            <a:r>
              <a:rPr lang="en-US" sz="1200" dirty="0">
                <a:solidFill>
                  <a:schemeClr val="tx2">
                    <a:lumMod val="90000"/>
                  </a:schemeClr>
                </a:solidFill>
              </a:rPr>
              <a:t>. Md. 2015) </a:t>
            </a:r>
            <a:r>
              <a:rPr lang="en-US" sz="1200" dirty="0" smtClean="0">
                <a:solidFill>
                  <a:schemeClr val="tx2">
                    <a:lumMod val="90000"/>
                  </a:schemeClr>
                </a:solidFill>
              </a:rPr>
              <a:t>(same); </a:t>
            </a:r>
            <a:r>
              <a:rPr lang="en-US" sz="1200" i="1" dirty="0">
                <a:solidFill>
                  <a:schemeClr val="tx2">
                    <a:lumMod val="90000"/>
                  </a:schemeClr>
                </a:solidFill>
              </a:rPr>
              <a:t>United States v. </a:t>
            </a:r>
            <a:r>
              <a:rPr lang="en-US" sz="1200" i="1" dirty="0" err="1">
                <a:solidFill>
                  <a:schemeClr val="tx2">
                    <a:lumMod val="90000"/>
                  </a:schemeClr>
                </a:solidFill>
              </a:rPr>
              <a:t>Baires</a:t>
            </a:r>
            <a:r>
              <a:rPr lang="en-US" sz="1200" i="1" dirty="0">
                <a:solidFill>
                  <a:schemeClr val="tx2">
                    <a:lumMod val="90000"/>
                  </a:schemeClr>
                </a:solidFill>
              </a:rPr>
              <a:t>-Reyes</a:t>
            </a:r>
            <a:r>
              <a:rPr lang="en-US" sz="1200" dirty="0" smtClean="0">
                <a:solidFill>
                  <a:schemeClr val="tx2">
                    <a:lumMod val="90000"/>
                  </a:schemeClr>
                </a:solidFill>
              </a:rPr>
              <a:t>, 191 F. Supp.3d 1046 	(</a:t>
            </a:r>
            <a:r>
              <a:rPr lang="en-US" sz="1200" dirty="0">
                <a:solidFill>
                  <a:schemeClr val="tx2">
                    <a:lumMod val="90000"/>
                  </a:schemeClr>
                </a:solidFill>
              </a:rPr>
              <a:t>N. D. Cal. 2016</a:t>
            </a:r>
            <a:r>
              <a:rPr lang="en-US" sz="1200" dirty="0" smtClean="0">
                <a:solidFill>
                  <a:schemeClr val="tx2">
                    <a:lumMod val="90000"/>
                  </a:schemeClr>
                </a:solidFill>
              </a:rPr>
              <a:t>) (same); </a:t>
            </a:r>
            <a:r>
              <a:rPr lang="en-US" sz="1200" i="1" dirty="0" err="1" smtClean="0">
                <a:solidFill>
                  <a:schemeClr val="tx2">
                    <a:lumMod val="90000"/>
                  </a:schemeClr>
                </a:solidFill>
              </a:rPr>
              <a:t>Duhart</a:t>
            </a:r>
            <a:r>
              <a:rPr lang="en-US" sz="1200" i="1" dirty="0" smtClean="0">
                <a:solidFill>
                  <a:schemeClr val="tx2">
                    <a:lumMod val="90000"/>
                  </a:schemeClr>
                </a:solidFill>
              </a:rPr>
              <a:t> v. United States</a:t>
            </a:r>
            <a:r>
              <a:rPr lang="en-US" sz="1200" dirty="0" smtClean="0">
                <a:solidFill>
                  <a:schemeClr val="tx2">
                    <a:lumMod val="90000"/>
                  </a:schemeClr>
                </a:solidFill>
              </a:rPr>
              <a:t>, 2016 WL 4720424 (S. D. Fla. Sept. 9, 	2016) (same); </a:t>
            </a:r>
            <a:r>
              <a:rPr lang="en-US" sz="1200" i="1" dirty="0" smtClean="0">
                <a:solidFill>
                  <a:schemeClr val="tx2">
                    <a:lumMod val="90000"/>
                  </a:schemeClr>
                </a:solidFill>
              </a:rPr>
              <a:t>United States v. Benitez</a:t>
            </a:r>
            <a:r>
              <a:rPr lang="en-US" sz="1200" dirty="0" smtClean="0">
                <a:solidFill>
                  <a:schemeClr val="tx2">
                    <a:lumMod val="90000"/>
                  </a:schemeClr>
                </a:solidFill>
              </a:rPr>
              <a:t>, Case No. 13-cr-20606-UU (S.D. Fla. April 6, 	2017);</a:t>
            </a:r>
            <a:r>
              <a:rPr lang="en-US" sz="1200" i="1" dirty="0" smtClean="0">
                <a:solidFill>
                  <a:schemeClr val="tx2">
                    <a:lumMod val="90000"/>
                  </a:schemeClr>
                </a:solidFill>
              </a:rPr>
              <a:t>Alvarado v. United States</a:t>
            </a:r>
            <a:r>
              <a:rPr lang="en-US" sz="1200" dirty="0" smtClean="0">
                <a:solidFill>
                  <a:schemeClr val="tx2">
                    <a:lumMod val="90000"/>
                  </a:schemeClr>
                </a:solidFill>
              </a:rPr>
              <a:t>, 2016 WL 6302517 (Cent. D. Cal. Oct. 14, 2016) 	</a:t>
            </a:r>
            <a:r>
              <a:rPr lang="en-US" sz="1200" dirty="0" smtClean="0"/>
              <a:t>(RICO 	conspiracy not crime of violence under force clause); </a:t>
            </a:r>
            <a:r>
              <a:rPr lang="en-US" sz="1200" i="1" dirty="0">
                <a:solidFill>
                  <a:schemeClr val="tx2">
                    <a:lumMod val="90000"/>
                  </a:schemeClr>
                </a:solidFill>
              </a:rPr>
              <a:t>United States v. </a:t>
            </a:r>
            <a:r>
              <a:rPr lang="en-US" sz="1200" i="1" dirty="0" err="1" smtClean="0">
                <a:solidFill>
                  <a:schemeClr val="tx2">
                    <a:lumMod val="90000"/>
                  </a:schemeClr>
                </a:solidFill>
              </a:rPr>
              <a:t>Shumilo</a:t>
            </a:r>
            <a:r>
              <a:rPr lang="en-US" sz="1200" dirty="0" smtClean="0">
                <a:solidFill>
                  <a:schemeClr val="tx2">
                    <a:lumMod val="90000"/>
                  </a:schemeClr>
                </a:solidFill>
              </a:rPr>
              <a:t>, 2016 	WL 6302524 </a:t>
            </a:r>
            <a:r>
              <a:rPr lang="en-US" sz="1200" dirty="0">
                <a:solidFill>
                  <a:schemeClr val="tx2">
                    <a:lumMod val="90000"/>
                  </a:schemeClr>
                </a:solidFill>
              </a:rPr>
              <a:t>(Cent. Dist. Cal. Oct. 24, 2016</a:t>
            </a:r>
            <a:r>
              <a:rPr lang="en-US" sz="1200" dirty="0" smtClean="0">
                <a:solidFill>
                  <a:schemeClr val="tx2">
                    <a:lumMod val="90000"/>
                  </a:schemeClr>
                </a:solidFill>
              </a:rPr>
              <a:t>) </a:t>
            </a:r>
            <a:r>
              <a:rPr lang="en-US" sz="1200" dirty="0" smtClean="0"/>
              <a:t>(same). </a:t>
            </a:r>
          </a:p>
          <a:p>
            <a:pPr marL="400050" lvl="2" indent="0">
              <a:buNone/>
            </a:pPr>
            <a:endParaRPr lang="en-US" sz="1400" dirty="0" smtClean="0">
              <a:solidFill>
                <a:srgbClr val="33CCFF"/>
              </a:solidFill>
            </a:endParaRPr>
          </a:p>
          <a:p>
            <a:pPr marL="400050" lvl="2" indent="0">
              <a:buNone/>
            </a:pPr>
            <a:endParaRPr lang="en-US" sz="1400" dirty="0"/>
          </a:p>
          <a:p>
            <a:pPr marL="400050" lvl="2" indent="0">
              <a:buNone/>
            </a:pPr>
            <a:r>
              <a:rPr lang="en-US" sz="2000" dirty="0" smtClean="0">
                <a:solidFill>
                  <a:schemeClr val="tx2">
                    <a:lumMod val="90000"/>
                  </a:schemeClr>
                </a:solidFill>
              </a:rPr>
              <a:t> </a:t>
            </a:r>
          </a:p>
          <a:p>
            <a:pPr marL="400050" lvl="2" indent="0">
              <a:buNone/>
            </a:pPr>
            <a:endParaRPr lang="en-US" sz="2000" i="1" dirty="0"/>
          </a:p>
          <a:p>
            <a:pPr marL="400050" lvl="2" indent="0">
              <a:buNone/>
            </a:pPr>
            <a:endParaRPr lang="en-US" sz="2000" i="1"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347440177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smtClean="0">
                <a:solidFill>
                  <a:schemeClr val="tx2">
                    <a:lumMod val="75000"/>
                  </a:schemeClr>
                </a:solidFill>
              </a:rPr>
              <a:t>Attempts </a:t>
            </a:r>
            <a:br>
              <a:rPr lang="en-US" sz="2400" dirty="0" smtClean="0">
                <a:solidFill>
                  <a:schemeClr val="tx2">
                    <a:lumMod val="75000"/>
                  </a:schemeClr>
                </a:solidFill>
              </a:rPr>
            </a:br>
            <a:endParaRPr lang="en-US" sz="2400" dirty="0">
              <a:solidFill>
                <a:schemeClr val="tx2">
                  <a:lumMod val="75000"/>
                </a:schemeClr>
              </a:solidFill>
            </a:endParaRPr>
          </a:p>
        </p:txBody>
      </p:sp>
      <p:sp>
        <p:nvSpPr>
          <p:cNvPr id="3" name="Content Placeholder 2"/>
          <p:cNvSpPr>
            <a:spLocks noGrp="1"/>
          </p:cNvSpPr>
          <p:nvPr>
            <p:ph idx="1"/>
          </p:nvPr>
        </p:nvSpPr>
        <p:spPr>
          <a:xfrm>
            <a:off x="152400" y="1066800"/>
            <a:ext cx="8229600" cy="4530725"/>
          </a:xfrm>
        </p:spPr>
        <p:txBody>
          <a:bodyPr/>
          <a:lstStyle/>
          <a:p>
            <a:pPr marL="742950" lvl="2" indent="-342900"/>
            <a:r>
              <a:rPr lang="en-US" sz="1600" dirty="0" smtClean="0"/>
              <a:t>Do not qualify as enumerated offenses. </a:t>
            </a:r>
            <a:r>
              <a:rPr lang="en-US" sz="1600" i="1" dirty="0" smtClean="0">
                <a:solidFill>
                  <a:schemeClr val="tx2">
                    <a:lumMod val="90000"/>
                  </a:schemeClr>
                </a:solidFill>
              </a:rPr>
              <a:t>United </a:t>
            </a:r>
            <a:r>
              <a:rPr lang="en-US" sz="1600" i="1" dirty="0">
                <a:solidFill>
                  <a:schemeClr val="tx2">
                    <a:lumMod val="90000"/>
                  </a:schemeClr>
                </a:solidFill>
              </a:rPr>
              <a:t>States v. James, </a:t>
            </a:r>
            <a:r>
              <a:rPr lang="en-US" sz="1600" dirty="0">
                <a:solidFill>
                  <a:schemeClr val="tx2">
                    <a:lumMod val="90000"/>
                  </a:schemeClr>
                </a:solidFill>
              </a:rPr>
              <a:t>550 U.S. 192 (2007</a:t>
            </a:r>
            <a:r>
              <a:rPr lang="en-US" sz="1600" dirty="0" smtClean="0">
                <a:solidFill>
                  <a:schemeClr val="tx2">
                    <a:lumMod val="90000"/>
                  </a:schemeClr>
                </a:solidFill>
              </a:rPr>
              <a:t>) (attempted burglary is not burglary).</a:t>
            </a:r>
          </a:p>
          <a:p>
            <a:pPr marL="742950" lvl="2" indent="-342900"/>
            <a:endParaRPr lang="en-US" sz="1600" dirty="0" smtClean="0">
              <a:solidFill>
                <a:schemeClr val="tx2">
                  <a:lumMod val="90000"/>
                </a:schemeClr>
              </a:solidFill>
            </a:endParaRPr>
          </a:p>
          <a:p>
            <a:pPr marL="742950" lvl="2" indent="-342900"/>
            <a:r>
              <a:rPr lang="en-US" sz="1600" dirty="0" smtClean="0"/>
              <a:t>Qualify under force clause if (1) the object of the attempt satisfies the force clause and (2) the attempt statute must be </a:t>
            </a:r>
            <a:r>
              <a:rPr lang="en-US" sz="1600" dirty="0" smtClean="0">
                <a:solidFill>
                  <a:srgbClr val="33CCFF"/>
                </a:solidFill>
              </a:rPr>
              <a:t>generic attempt</a:t>
            </a:r>
            <a:r>
              <a:rPr lang="en-US" sz="1600" dirty="0" smtClean="0"/>
              <a:t>, which requires </a:t>
            </a:r>
            <a:r>
              <a:rPr lang="en-US" sz="1600" dirty="0"/>
              <a:t>a</a:t>
            </a:r>
            <a:r>
              <a:rPr lang="en-US" sz="1600" dirty="0" smtClean="0"/>
              <a:t>) a </a:t>
            </a:r>
            <a:r>
              <a:rPr lang="en-US" sz="1600" dirty="0" smtClean="0">
                <a:solidFill>
                  <a:srgbClr val="33CCFF"/>
                </a:solidFill>
              </a:rPr>
              <a:t>“substantial step” </a:t>
            </a:r>
            <a:r>
              <a:rPr lang="en-US" sz="1600" dirty="0" smtClean="0"/>
              <a:t>and b) </a:t>
            </a:r>
            <a:r>
              <a:rPr lang="en-US" sz="1600" dirty="0" smtClean="0">
                <a:solidFill>
                  <a:srgbClr val="33CCFF"/>
                </a:solidFill>
              </a:rPr>
              <a:t>“probable desistance.” </a:t>
            </a:r>
            <a:r>
              <a:rPr lang="en-US" sz="1600" i="1" dirty="0" smtClean="0">
                <a:solidFill>
                  <a:schemeClr val="tx2">
                    <a:lumMod val="90000"/>
                  </a:schemeClr>
                </a:solidFill>
              </a:rPr>
              <a:t>United States v. James, </a:t>
            </a:r>
            <a:r>
              <a:rPr lang="en-US" sz="1600" dirty="0" smtClean="0">
                <a:solidFill>
                  <a:schemeClr val="tx2">
                    <a:lumMod val="90000"/>
                  </a:schemeClr>
                </a:solidFill>
              </a:rPr>
              <a:t>550 U.S. 192 (2007); </a:t>
            </a:r>
            <a:r>
              <a:rPr lang="en-US" sz="1600" i="1" dirty="0" smtClean="0">
                <a:solidFill>
                  <a:schemeClr val="tx2">
                    <a:lumMod val="90000"/>
                  </a:schemeClr>
                </a:solidFill>
              </a:rPr>
              <a:t>United States v. Gonzalez-</a:t>
            </a:r>
            <a:r>
              <a:rPr lang="en-US" sz="1600" i="1" dirty="0" err="1" smtClean="0">
                <a:solidFill>
                  <a:schemeClr val="tx2">
                    <a:lumMod val="90000"/>
                  </a:schemeClr>
                </a:solidFill>
              </a:rPr>
              <a:t>Monterroso</a:t>
            </a:r>
            <a:r>
              <a:rPr lang="en-US" sz="1600" dirty="0" smtClean="0">
                <a:solidFill>
                  <a:schemeClr val="tx2">
                    <a:lumMod val="90000"/>
                  </a:schemeClr>
                </a:solidFill>
              </a:rPr>
              <a:t>, 745 F.3d 1237 (9</a:t>
            </a:r>
            <a:r>
              <a:rPr lang="en-US" sz="1600" baseline="30000" dirty="0" smtClean="0">
                <a:solidFill>
                  <a:schemeClr val="tx2">
                    <a:lumMod val="90000"/>
                  </a:schemeClr>
                </a:solidFill>
              </a:rPr>
              <a:t>th</a:t>
            </a:r>
            <a:r>
              <a:rPr lang="en-US" sz="1600" dirty="0" smtClean="0">
                <a:solidFill>
                  <a:schemeClr val="tx2">
                    <a:lumMod val="90000"/>
                  </a:schemeClr>
                </a:solidFill>
              </a:rPr>
              <a:t> Cir. 2014) (real “substantial step” required); </a:t>
            </a:r>
            <a:r>
              <a:rPr lang="en-US" sz="1600" i="1" dirty="0" smtClean="0">
                <a:solidFill>
                  <a:schemeClr val="tx2">
                    <a:lumMod val="90000"/>
                  </a:schemeClr>
                </a:solidFill>
              </a:rPr>
              <a:t>United States v. Garcia-Jimenez</a:t>
            </a:r>
            <a:r>
              <a:rPr lang="en-US" sz="1600" dirty="0" smtClean="0">
                <a:solidFill>
                  <a:schemeClr val="tx2">
                    <a:lumMod val="90000"/>
                  </a:schemeClr>
                </a:solidFill>
              </a:rPr>
              <a:t>, 807 F.3d 1079 (9</a:t>
            </a:r>
            <a:r>
              <a:rPr lang="en-US" sz="1600" baseline="30000" dirty="0" smtClean="0">
                <a:solidFill>
                  <a:schemeClr val="tx2">
                    <a:lumMod val="90000"/>
                  </a:schemeClr>
                </a:solidFill>
              </a:rPr>
              <a:t>th</a:t>
            </a:r>
            <a:r>
              <a:rPr lang="en-US" sz="1600" dirty="0" smtClean="0">
                <a:solidFill>
                  <a:schemeClr val="tx2">
                    <a:lumMod val="90000"/>
                  </a:schemeClr>
                </a:solidFill>
              </a:rPr>
              <a:t> Cir. 2015) (generic attempt requires “probable desistance” – defendant’s actions indicate that crime will take place unless interrupted by independent circumstances).</a:t>
            </a:r>
          </a:p>
          <a:p>
            <a:pPr marL="742950" lvl="2" indent="-342900"/>
            <a:endParaRPr lang="en-US" sz="1600" dirty="0">
              <a:solidFill>
                <a:schemeClr val="tx2">
                  <a:lumMod val="90000"/>
                </a:schemeClr>
              </a:solidFill>
            </a:endParaRPr>
          </a:p>
          <a:p>
            <a:pPr marL="400050" lvl="2" indent="0">
              <a:buNone/>
            </a:pPr>
            <a:r>
              <a:rPr lang="en-US" sz="1600" i="1" dirty="0" smtClean="0">
                <a:solidFill>
                  <a:schemeClr val="tx2">
                    <a:lumMod val="90000"/>
                  </a:schemeClr>
                </a:solidFill>
              </a:rPr>
              <a:t> </a:t>
            </a:r>
            <a:r>
              <a:rPr lang="en-US" sz="1600" i="1" dirty="0">
                <a:solidFill>
                  <a:schemeClr val="tx2">
                    <a:lumMod val="90000"/>
                  </a:schemeClr>
                </a:solidFill>
              </a:rPr>
              <a:t> </a:t>
            </a:r>
            <a:r>
              <a:rPr lang="en-US" sz="1600" i="1" dirty="0" smtClean="0">
                <a:solidFill>
                  <a:schemeClr val="tx2">
                    <a:lumMod val="90000"/>
                  </a:schemeClr>
                </a:solidFill>
              </a:rPr>
              <a:t>   </a:t>
            </a:r>
            <a:r>
              <a:rPr lang="en-US" sz="1600" i="1" dirty="0" smtClean="0"/>
              <a:t>See Montoya v. United States</a:t>
            </a:r>
            <a:r>
              <a:rPr lang="en-US" sz="1600" dirty="0" smtClean="0"/>
              <a:t>, 2016 WL 6810727 (D. Utah Nov. 17, 	2016)</a:t>
            </a:r>
            <a:r>
              <a:rPr lang="en-US" sz="1600" i="1" dirty="0" smtClean="0">
                <a:solidFill>
                  <a:schemeClr val="tx2">
                    <a:lumMod val="90000"/>
                  </a:schemeClr>
                </a:solidFill>
              </a:rPr>
              <a:t> </a:t>
            </a:r>
            <a:r>
              <a:rPr lang="en-US" sz="1600" dirty="0" smtClean="0">
                <a:solidFill>
                  <a:schemeClr val="tx2">
                    <a:lumMod val="90000"/>
                  </a:schemeClr>
                </a:solidFill>
              </a:rPr>
              <a:t>(Utah attempted murder only requires “</a:t>
            </a:r>
            <a:r>
              <a:rPr lang="en-US" sz="1600" dirty="0" err="1" smtClean="0">
                <a:solidFill>
                  <a:schemeClr val="tx2">
                    <a:lumMod val="90000"/>
                  </a:schemeClr>
                </a:solidFill>
              </a:rPr>
              <a:t>prepatory</a:t>
            </a:r>
            <a:r>
              <a:rPr lang="en-US" sz="1600" dirty="0" smtClean="0">
                <a:solidFill>
                  <a:schemeClr val="tx2">
                    <a:lumMod val="90000"/>
                  </a:schemeClr>
                </a:solidFill>
              </a:rPr>
              <a:t> steps;” 	thus, not </a:t>
            </a:r>
            <a:r>
              <a:rPr lang="en-US" sz="1600" smtClean="0">
                <a:solidFill>
                  <a:schemeClr val="tx2">
                    <a:lumMod val="90000"/>
                  </a:schemeClr>
                </a:solidFill>
              </a:rPr>
              <a:t>generic attempt qualifying </a:t>
            </a:r>
            <a:r>
              <a:rPr lang="en-US" sz="1600" dirty="0" smtClean="0">
                <a:solidFill>
                  <a:schemeClr val="tx2">
                    <a:lumMod val="90000"/>
                  </a:schemeClr>
                </a:solidFill>
              </a:rPr>
              <a:t>under “force” clause).</a:t>
            </a:r>
          </a:p>
          <a:p>
            <a:pPr marL="400050" lvl="2" indent="0">
              <a:buNone/>
            </a:pPr>
            <a:endParaRPr lang="en-US" sz="2000" dirty="0">
              <a:solidFill>
                <a:schemeClr val="tx2">
                  <a:lumMod val="90000"/>
                </a:schemeClr>
              </a:solidFill>
            </a:endParaRPr>
          </a:p>
          <a:p>
            <a:pPr marL="400050" lvl="2" indent="0">
              <a:buNone/>
            </a:pPr>
            <a:r>
              <a:rPr lang="en-US" sz="2000" dirty="0" smtClean="0">
                <a:solidFill>
                  <a:schemeClr val="tx2">
                    <a:lumMod val="90000"/>
                  </a:schemeClr>
                </a:solidFill>
              </a:rPr>
              <a:t> </a:t>
            </a:r>
          </a:p>
          <a:p>
            <a:pPr marL="400050" lvl="2" indent="0">
              <a:buNone/>
            </a:pPr>
            <a:endParaRPr lang="en-US" sz="2000" i="1" dirty="0"/>
          </a:p>
          <a:p>
            <a:pPr marL="400050" lvl="2" indent="0">
              <a:buNone/>
            </a:pPr>
            <a:endParaRPr lang="en-US" sz="2000" i="1"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2562561178"/>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9525"/>
            <a:ext cx="8229600" cy="941387"/>
          </a:xfrm>
        </p:spPr>
        <p:txBody>
          <a:bodyPr/>
          <a:lstStyle/>
          <a:p>
            <a:r>
              <a:rPr lang="en-US" sz="2400" dirty="0" smtClean="0">
                <a:solidFill>
                  <a:schemeClr val="tx2">
                    <a:lumMod val="75000"/>
                  </a:schemeClr>
                </a:solidFill>
              </a:rPr>
              <a:t>Aiding and Abetting </a:t>
            </a:r>
            <a:br>
              <a:rPr lang="en-US" sz="2400" dirty="0" smtClean="0">
                <a:solidFill>
                  <a:schemeClr val="tx2">
                    <a:lumMod val="75000"/>
                  </a:schemeClr>
                </a:solidFill>
              </a:rPr>
            </a:br>
            <a:endParaRPr lang="en-US" sz="2400" dirty="0">
              <a:solidFill>
                <a:schemeClr val="tx2">
                  <a:lumMod val="75000"/>
                </a:schemeClr>
              </a:solidFill>
            </a:endParaRPr>
          </a:p>
        </p:txBody>
      </p:sp>
      <p:sp>
        <p:nvSpPr>
          <p:cNvPr id="3" name="Content Placeholder 2"/>
          <p:cNvSpPr>
            <a:spLocks noGrp="1"/>
          </p:cNvSpPr>
          <p:nvPr>
            <p:ph idx="1"/>
          </p:nvPr>
        </p:nvSpPr>
        <p:spPr>
          <a:xfrm>
            <a:off x="152400" y="762000"/>
            <a:ext cx="8229600" cy="4530725"/>
          </a:xfrm>
        </p:spPr>
        <p:txBody>
          <a:bodyPr/>
          <a:lstStyle/>
          <a:p>
            <a:pPr marL="400050" lvl="2" indent="0">
              <a:buNone/>
            </a:pPr>
            <a:endParaRPr lang="en-US" sz="2000" dirty="0">
              <a:solidFill>
                <a:schemeClr val="tx2">
                  <a:lumMod val="90000"/>
                </a:schemeClr>
              </a:solidFill>
            </a:endParaRPr>
          </a:p>
          <a:p>
            <a:pPr marL="0" indent="0">
              <a:buNone/>
            </a:pPr>
            <a:r>
              <a:rPr lang="en-US" sz="1400" dirty="0"/>
              <a:t> </a:t>
            </a:r>
            <a:r>
              <a:rPr lang="en-US" sz="1400" dirty="0" smtClean="0"/>
              <a:t>    May qualify </a:t>
            </a:r>
            <a:r>
              <a:rPr lang="en-US" sz="1400" dirty="0"/>
              <a:t>if it is </a:t>
            </a:r>
            <a:r>
              <a:rPr lang="en-US" sz="1400" dirty="0" smtClean="0"/>
              <a:t>1) generic </a:t>
            </a:r>
            <a:r>
              <a:rPr lang="en-US" sz="1400" dirty="0"/>
              <a:t>aiding and abetting and </a:t>
            </a:r>
            <a:r>
              <a:rPr lang="en-US" sz="1400" dirty="0" smtClean="0"/>
              <a:t>2) underlying </a:t>
            </a:r>
            <a:r>
              <a:rPr lang="en-US" sz="1400" dirty="0"/>
              <a:t>offense</a:t>
            </a:r>
          </a:p>
          <a:p>
            <a:pPr marL="0" indent="0">
              <a:buNone/>
            </a:pPr>
            <a:r>
              <a:rPr lang="en-US" sz="1400" dirty="0"/>
              <a:t> </a:t>
            </a:r>
            <a:r>
              <a:rPr lang="en-US" sz="1400" dirty="0" smtClean="0"/>
              <a:t>    satisfies </a:t>
            </a:r>
            <a:r>
              <a:rPr lang="en-US" sz="1400" dirty="0"/>
              <a:t>the force clause or is a generic enumerated </a:t>
            </a:r>
            <a:r>
              <a:rPr lang="en-US" sz="1400" dirty="0" smtClean="0"/>
              <a:t>offense.</a:t>
            </a:r>
          </a:p>
          <a:p>
            <a:endParaRPr lang="en-US" sz="1400" dirty="0"/>
          </a:p>
          <a:p>
            <a:pPr marL="0" indent="0">
              <a:buNone/>
            </a:pPr>
            <a:r>
              <a:rPr lang="en-US" sz="1400" dirty="0" smtClean="0"/>
              <a:t>     Requires </a:t>
            </a:r>
            <a:r>
              <a:rPr lang="en-US" sz="1400" dirty="0"/>
              <a:t>proof that the defendant </a:t>
            </a:r>
            <a:r>
              <a:rPr lang="en-US" sz="1400" dirty="0" smtClean="0"/>
              <a:t>1) </a:t>
            </a:r>
            <a:r>
              <a:rPr lang="en-US" sz="1400" dirty="0"/>
              <a:t>took an affirmative act </a:t>
            </a:r>
            <a:r>
              <a:rPr lang="en-US" sz="1400" dirty="0" smtClean="0"/>
              <a:t>in</a:t>
            </a:r>
          </a:p>
          <a:p>
            <a:pPr marL="0" indent="0">
              <a:buNone/>
            </a:pPr>
            <a:r>
              <a:rPr lang="en-US" sz="1400" dirty="0"/>
              <a:t> </a:t>
            </a:r>
            <a:r>
              <a:rPr lang="en-US" sz="1400" dirty="0" smtClean="0"/>
              <a:t>    furtherance </a:t>
            </a:r>
            <a:r>
              <a:rPr lang="en-US" sz="1400" dirty="0"/>
              <a:t>of the underlying offense </a:t>
            </a:r>
            <a:r>
              <a:rPr lang="en-US" sz="1400" dirty="0" smtClean="0"/>
              <a:t>2) </a:t>
            </a:r>
            <a:r>
              <a:rPr lang="en-US" sz="1400" dirty="0"/>
              <a:t>with the intent of facilitating the</a:t>
            </a:r>
          </a:p>
          <a:p>
            <a:pPr marL="0" indent="0">
              <a:buNone/>
            </a:pPr>
            <a:r>
              <a:rPr lang="en-US" sz="1400" dirty="0" smtClean="0"/>
              <a:t>     commission </a:t>
            </a:r>
            <a:r>
              <a:rPr lang="en-US" sz="1400" dirty="0"/>
              <a:t>of the offense. </a:t>
            </a:r>
            <a:r>
              <a:rPr lang="en-US" sz="1400" i="1" dirty="0">
                <a:solidFill>
                  <a:srgbClr val="FFFF99"/>
                </a:solidFill>
              </a:rPr>
              <a:t>See </a:t>
            </a:r>
            <a:r>
              <a:rPr lang="en-US" sz="1400" i="1" dirty="0" err="1">
                <a:solidFill>
                  <a:srgbClr val="FFFF99"/>
                </a:solidFill>
              </a:rPr>
              <a:t>Rosemond</a:t>
            </a:r>
            <a:r>
              <a:rPr lang="en-US" sz="1400" i="1" dirty="0">
                <a:solidFill>
                  <a:srgbClr val="FFFF99"/>
                </a:solidFill>
              </a:rPr>
              <a:t> v. United States</a:t>
            </a:r>
            <a:r>
              <a:rPr lang="en-US" sz="1400" dirty="0">
                <a:solidFill>
                  <a:srgbClr val="FFFF99"/>
                </a:solidFill>
              </a:rPr>
              <a:t>, 134 S. </a:t>
            </a:r>
            <a:r>
              <a:rPr lang="en-US" sz="1400" dirty="0" smtClean="0">
                <a:solidFill>
                  <a:srgbClr val="FFFF99"/>
                </a:solidFill>
              </a:rPr>
              <a:t>Ct.</a:t>
            </a:r>
          </a:p>
          <a:p>
            <a:pPr marL="0" indent="0">
              <a:buNone/>
            </a:pPr>
            <a:r>
              <a:rPr lang="en-US" sz="1400" dirty="0">
                <a:solidFill>
                  <a:srgbClr val="FFFF99"/>
                </a:solidFill>
              </a:rPr>
              <a:t> </a:t>
            </a:r>
            <a:r>
              <a:rPr lang="en-US" sz="1400" dirty="0" smtClean="0">
                <a:solidFill>
                  <a:srgbClr val="FFFF99"/>
                </a:solidFill>
              </a:rPr>
              <a:t>    1240</a:t>
            </a:r>
            <a:r>
              <a:rPr lang="en-US" sz="1400" dirty="0">
                <a:solidFill>
                  <a:srgbClr val="FFFF99"/>
                </a:solidFill>
              </a:rPr>
              <a:t>, 1245 (2014</a:t>
            </a:r>
            <a:r>
              <a:rPr lang="en-US" sz="1400" dirty="0" smtClean="0">
                <a:solidFill>
                  <a:srgbClr val="FFFF99"/>
                </a:solidFill>
              </a:rPr>
              <a:t>).</a:t>
            </a:r>
          </a:p>
          <a:p>
            <a:endParaRPr lang="en-US" sz="1400" dirty="0"/>
          </a:p>
          <a:p>
            <a:pPr marL="0" indent="0">
              <a:buNone/>
            </a:pPr>
            <a:r>
              <a:rPr lang="en-US" sz="1400" dirty="0"/>
              <a:t>  </a:t>
            </a:r>
            <a:r>
              <a:rPr lang="en-US" sz="1400" dirty="0" smtClean="0"/>
              <a:t>   The </a:t>
            </a:r>
            <a:r>
              <a:rPr lang="en-US" sz="1400" dirty="0"/>
              <a:t>intent requirement is satisfied only when the government proves the</a:t>
            </a:r>
          </a:p>
          <a:p>
            <a:pPr marL="0" indent="0">
              <a:buNone/>
            </a:pPr>
            <a:r>
              <a:rPr lang="en-US" sz="1400" dirty="0" smtClean="0"/>
              <a:t>     person </a:t>
            </a:r>
            <a:r>
              <a:rPr lang="en-US" sz="1400" dirty="0"/>
              <a:t>“actively participate[d] in a criminal venture </a:t>
            </a:r>
            <a:r>
              <a:rPr lang="en-US" sz="1400" dirty="0">
                <a:solidFill>
                  <a:srgbClr val="33CCFF"/>
                </a:solidFill>
              </a:rPr>
              <a:t>with full knowledge</a:t>
            </a:r>
          </a:p>
          <a:p>
            <a:pPr marL="0" indent="0">
              <a:buNone/>
            </a:pPr>
            <a:r>
              <a:rPr lang="en-US" sz="1400" dirty="0" smtClean="0">
                <a:solidFill>
                  <a:srgbClr val="33CCFF"/>
                </a:solidFill>
              </a:rPr>
              <a:t>     of </a:t>
            </a:r>
            <a:r>
              <a:rPr lang="en-US" sz="1400" dirty="0">
                <a:solidFill>
                  <a:srgbClr val="33CCFF"/>
                </a:solidFill>
              </a:rPr>
              <a:t>the circumstances constituting the charged offense</a:t>
            </a:r>
            <a:r>
              <a:rPr lang="en-US" sz="1400" dirty="0"/>
              <a:t>.” </a:t>
            </a:r>
            <a:r>
              <a:rPr lang="en-US" sz="1400" i="1" dirty="0"/>
              <a:t>Id. </a:t>
            </a:r>
            <a:r>
              <a:rPr lang="en-US" sz="1400" dirty="0"/>
              <a:t>at 1248‐49.</a:t>
            </a:r>
          </a:p>
          <a:p>
            <a:endParaRPr lang="en-US" sz="1400" dirty="0" smtClean="0"/>
          </a:p>
          <a:p>
            <a:pPr marL="0" indent="0">
              <a:buNone/>
            </a:pPr>
            <a:r>
              <a:rPr lang="en-US" sz="1400" dirty="0"/>
              <a:t> </a:t>
            </a:r>
            <a:r>
              <a:rPr lang="en-US" sz="1400" dirty="0" smtClean="0"/>
              <a:t>     The </a:t>
            </a:r>
            <a:r>
              <a:rPr lang="en-US" sz="1400" dirty="0"/>
              <a:t>required knowledge must be </a:t>
            </a:r>
            <a:r>
              <a:rPr lang="en-US" sz="1400" dirty="0">
                <a:solidFill>
                  <a:srgbClr val="33CCFF"/>
                </a:solidFill>
              </a:rPr>
              <a:t>“advance knowledge,”</a:t>
            </a:r>
            <a:r>
              <a:rPr lang="en-US" sz="1400" dirty="0"/>
              <a:t> which means</a:t>
            </a:r>
          </a:p>
          <a:p>
            <a:pPr marL="0" indent="0">
              <a:buNone/>
            </a:pPr>
            <a:r>
              <a:rPr lang="en-US" sz="1400" dirty="0" smtClean="0"/>
              <a:t>     “</a:t>
            </a:r>
            <a:r>
              <a:rPr lang="en-US" sz="1400" dirty="0"/>
              <a:t>knowledge at a time the accomplice can do something with it—most</a:t>
            </a:r>
          </a:p>
          <a:p>
            <a:pPr marL="0" indent="0">
              <a:buNone/>
            </a:pPr>
            <a:r>
              <a:rPr lang="en-US" sz="1400" dirty="0" smtClean="0"/>
              <a:t>      notably</a:t>
            </a:r>
            <a:r>
              <a:rPr lang="en-US" sz="1400" dirty="0"/>
              <a:t>, opt to walk away.” </a:t>
            </a:r>
            <a:r>
              <a:rPr lang="en-US" sz="1400" i="1" dirty="0"/>
              <a:t>Id. </a:t>
            </a:r>
            <a:r>
              <a:rPr lang="en-US" sz="1400" dirty="0"/>
              <a:t>at 1249‐50.</a:t>
            </a:r>
            <a:endParaRPr lang="en-US" sz="1400" dirty="0" smtClean="0">
              <a:solidFill>
                <a:schemeClr val="tx2">
                  <a:lumMod val="90000"/>
                </a:schemeClr>
              </a:solidFill>
            </a:endParaRPr>
          </a:p>
          <a:p>
            <a:pPr marL="400050" lvl="2" indent="0">
              <a:buNone/>
            </a:pPr>
            <a:endParaRPr lang="en-US" sz="2000" i="1" dirty="0"/>
          </a:p>
          <a:p>
            <a:pPr marL="400050" lvl="2" indent="0">
              <a:buNone/>
            </a:pPr>
            <a:endParaRPr lang="en-US" sz="2000" i="1" dirty="0"/>
          </a:p>
          <a:p>
            <a:pPr marL="400050" lvl="2" indent="0">
              <a:buNone/>
            </a:pPr>
            <a:r>
              <a:rPr lang="en-US" dirty="0" smtClean="0"/>
              <a:t>  </a:t>
            </a: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322770475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solidFill>
                <a:srgbClr val="FFFF00"/>
              </a:solidFill>
            </a:endParaRPr>
          </a:p>
          <a:p>
            <a:pPr marL="0" indent="0" algn="ctr">
              <a:buNone/>
            </a:pPr>
            <a:endParaRPr lang="en-US" dirty="0">
              <a:solidFill>
                <a:srgbClr val="FFFF00"/>
              </a:solidFill>
            </a:endParaRPr>
          </a:p>
          <a:p>
            <a:pPr marL="0" indent="0" algn="ctr">
              <a:buNone/>
            </a:pPr>
            <a:endParaRPr lang="en-US" dirty="0" smtClean="0">
              <a:solidFill>
                <a:srgbClr val="FFFF00"/>
              </a:solidFill>
            </a:endParaRPr>
          </a:p>
          <a:p>
            <a:pPr marL="0" indent="0" algn="ctr">
              <a:buNone/>
            </a:pPr>
            <a:r>
              <a:rPr lang="en-US" dirty="0" smtClean="0">
                <a:solidFill>
                  <a:srgbClr val="FFFF00"/>
                </a:solidFill>
              </a:rPr>
              <a:t>CAREER OFFENDER</a:t>
            </a:r>
          </a:p>
          <a:p>
            <a:pPr marL="0" indent="0" algn="ctr">
              <a:buNone/>
            </a:pPr>
            <a:r>
              <a:rPr lang="en-US" dirty="0" smtClean="0">
                <a:solidFill>
                  <a:srgbClr val="FFFF00"/>
                </a:solidFill>
              </a:rPr>
              <a:t>(OLD AND NEW) </a:t>
            </a:r>
            <a:endParaRPr lang="en-US" dirty="0">
              <a:solidFill>
                <a:srgbClr val="FFFF00"/>
              </a:solidFill>
            </a:endParaRPr>
          </a:p>
        </p:txBody>
      </p:sp>
    </p:spTree>
    <p:extLst>
      <p:ext uri="{BB962C8B-B14F-4D97-AF65-F5344CB8AC3E}">
        <p14:creationId xmlns:p14="http://schemas.microsoft.com/office/powerpoint/2010/main" val="1508311448"/>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80" y="-457200"/>
            <a:ext cx="8229600" cy="1524000"/>
          </a:xfrm>
        </p:spPr>
        <p:txBody>
          <a:bodyPr/>
          <a:lstStyle/>
          <a:p>
            <a:r>
              <a:rPr lang="en-US" sz="2400" dirty="0" smtClean="0">
                <a:solidFill>
                  <a:schemeClr val="tx2">
                    <a:lumMod val="75000"/>
                  </a:schemeClr>
                </a:solidFill>
              </a:rPr>
              <a:t/>
            </a:r>
            <a:br>
              <a:rPr lang="en-US" sz="2400" dirty="0" smtClean="0">
                <a:solidFill>
                  <a:schemeClr val="tx2">
                    <a:lumMod val="75000"/>
                  </a:schemeClr>
                </a:solidFill>
              </a:rPr>
            </a:br>
            <a:r>
              <a:rPr lang="en-US" sz="2400" dirty="0" smtClean="0">
                <a:solidFill>
                  <a:schemeClr val="tx2">
                    <a:lumMod val="75000"/>
                  </a:schemeClr>
                </a:solidFill>
              </a:rPr>
              <a:t>Old Career </a:t>
            </a:r>
            <a:r>
              <a:rPr lang="en-US" sz="2400" dirty="0">
                <a:solidFill>
                  <a:schemeClr val="tx2">
                    <a:lumMod val="75000"/>
                  </a:schemeClr>
                </a:solidFill>
              </a:rPr>
              <a:t>Offender </a:t>
            </a:r>
            <a:r>
              <a:rPr lang="en-US" sz="2400" dirty="0" smtClean="0">
                <a:solidFill>
                  <a:schemeClr val="tx2">
                    <a:lumMod val="75000"/>
                  </a:schemeClr>
                </a:solidFill>
              </a:rPr>
              <a:t>Provision before August 1, 2016:  </a:t>
            </a:r>
            <a:r>
              <a:rPr lang="en-US" sz="2400" dirty="0">
                <a:solidFill>
                  <a:schemeClr val="tx2">
                    <a:lumMod val="75000"/>
                  </a:schemeClr>
                </a:solidFill>
              </a:rPr>
              <a:t/>
            </a:r>
            <a:br>
              <a:rPr lang="en-US" sz="2400" dirty="0">
                <a:solidFill>
                  <a:schemeClr val="tx2">
                    <a:lumMod val="75000"/>
                  </a:schemeClr>
                </a:solidFill>
              </a:rPr>
            </a:br>
            <a:r>
              <a:rPr lang="en-US" sz="2400" dirty="0">
                <a:solidFill>
                  <a:schemeClr val="tx2">
                    <a:lumMod val="75000"/>
                  </a:schemeClr>
                </a:solidFill>
              </a:rPr>
              <a:t>(U.S.S.G. § 4B1.2)</a:t>
            </a:r>
            <a:r>
              <a:rPr lang="en-US" sz="2400" dirty="0">
                <a:solidFill>
                  <a:schemeClr val="tx1"/>
                </a:solidFill>
              </a:rPr>
              <a:t> </a:t>
            </a:r>
            <a:endParaRPr lang="en-US" sz="2400" dirty="0">
              <a:solidFill>
                <a:srgbClr val="FFC000"/>
              </a:solidFill>
            </a:endParaRPr>
          </a:p>
        </p:txBody>
      </p:sp>
      <p:sp>
        <p:nvSpPr>
          <p:cNvPr id="3" name="Content Placeholder 2"/>
          <p:cNvSpPr>
            <a:spLocks noGrp="1"/>
          </p:cNvSpPr>
          <p:nvPr>
            <p:ph idx="1"/>
          </p:nvPr>
        </p:nvSpPr>
        <p:spPr>
          <a:xfrm>
            <a:off x="442784" y="685800"/>
            <a:ext cx="8229600" cy="5521325"/>
          </a:xfrm>
        </p:spPr>
        <p:txBody>
          <a:bodyPr/>
          <a:lstStyle/>
          <a:p>
            <a:pPr marL="0" lvl="1" indent="0">
              <a:buNone/>
            </a:pPr>
            <a:endParaRPr lang="en-US" sz="1600" dirty="0" smtClean="0"/>
          </a:p>
          <a:p>
            <a:pPr marL="0" lvl="1" indent="0">
              <a:buNone/>
            </a:pPr>
            <a:endParaRPr lang="en-US" sz="1600" dirty="0" smtClean="0">
              <a:solidFill>
                <a:srgbClr val="33CCFF"/>
              </a:solidFill>
            </a:endParaRPr>
          </a:p>
          <a:p>
            <a:pPr marL="0" lvl="1" indent="0">
              <a:buNone/>
            </a:pPr>
            <a:r>
              <a:rPr lang="en-US" sz="1600" dirty="0" smtClean="0">
                <a:solidFill>
                  <a:srgbClr val="33CCFF"/>
                </a:solidFill>
              </a:rPr>
              <a:t>“Crime of violence” =&gt; Three-Part Definition</a:t>
            </a:r>
          </a:p>
          <a:p>
            <a:pPr marL="0" lvl="1" indent="0">
              <a:buNone/>
            </a:pPr>
            <a:endParaRPr lang="en-US" sz="1600" dirty="0" smtClean="0">
              <a:solidFill>
                <a:srgbClr val="33CCFF"/>
              </a:solidFill>
            </a:endParaRPr>
          </a:p>
          <a:p>
            <a:pPr marL="742950" lvl="2" indent="-342900"/>
            <a:r>
              <a:rPr lang="en-US" sz="1600" dirty="0" smtClean="0"/>
              <a:t>Force </a:t>
            </a:r>
            <a:r>
              <a:rPr lang="en-US" sz="1600" dirty="0"/>
              <a:t>Clause: </a:t>
            </a:r>
            <a:r>
              <a:rPr lang="en-US" sz="1600" dirty="0" smtClean="0"/>
              <a:t> offense </a:t>
            </a:r>
            <a:r>
              <a:rPr lang="en-US" sz="1600" dirty="0"/>
              <a:t>“has as an element the use, attempted use, or threatened use of physical force against the person of </a:t>
            </a:r>
            <a:r>
              <a:rPr lang="en-US" sz="1600" dirty="0" smtClean="0"/>
              <a:t>another.” </a:t>
            </a:r>
          </a:p>
          <a:p>
            <a:pPr marL="400050" lvl="2" indent="0">
              <a:buNone/>
            </a:pPr>
            <a:endParaRPr lang="en-US" sz="1600" dirty="0" smtClean="0"/>
          </a:p>
          <a:p>
            <a:pPr marL="742950" lvl="2" indent="-342900"/>
            <a:r>
              <a:rPr lang="en-US" sz="1600" dirty="0" smtClean="0"/>
              <a:t>Enumerated </a:t>
            </a:r>
            <a:r>
              <a:rPr lang="en-US" sz="1600" dirty="0"/>
              <a:t>offenses:</a:t>
            </a:r>
            <a:r>
              <a:rPr lang="en-US" sz="1600" dirty="0">
                <a:solidFill>
                  <a:srgbClr val="33CCFF"/>
                </a:solidFill>
              </a:rPr>
              <a:t> </a:t>
            </a:r>
            <a:r>
              <a:rPr lang="en-US" sz="1600" dirty="0"/>
              <a:t>b</a:t>
            </a:r>
            <a:r>
              <a:rPr lang="en-US" sz="1600" dirty="0" smtClean="0"/>
              <a:t>urglary </a:t>
            </a:r>
            <a:r>
              <a:rPr lang="en-US" sz="1600" dirty="0">
                <a:solidFill>
                  <a:srgbClr val="33CCFF"/>
                </a:solidFill>
              </a:rPr>
              <a:t>of a dwelling</a:t>
            </a:r>
            <a:r>
              <a:rPr lang="en-US" sz="1600" dirty="0"/>
              <a:t>, arson, extortion, use of </a:t>
            </a:r>
            <a:r>
              <a:rPr lang="en-US" sz="1600" dirty="0" smtClean="0"/>
              <a:t>explosives.</a:t>
            </a:r>
          </a:p>
          <a:p>
            <a:pPr marL="400050" lvl="2" indent="0">
              <a:buNone/>
            </a:pPr>
            <a:endParaRPr lang="en-US" sz="1600" dirty="0" smtClean="0"/>
          </a:p>
          <a:p>
            <a:pPr marL="742950" lvl="2" indent="-342900"/>
            <a:r>
              <a:rPr lang="en-US" sz="1600" dirty="0" smtClean="0"/>
              <a:t>Residual Clause: offense </a:t>
            </a:r>
            <a:r>
              <a:rPr lang="en-US" sz="1600" dirty="0"/>
              <a:t>that </a:t>
            </a:r>
            <a:r>
              <a:rPr lang="en-US" sz="1600" dirty="0">
                <a:solidFill>
                  <a:srgbClr val="FFFF00"/>
                </a:solidFill>
              </a:rPr>
              <a:t>“otherwise involves conduct </a:t>
            </a:r>
            <a:r>
              <a:rPr lang="en-US" sz="1600" dirty="0" smtClean="0">
                <a:solidFill>
                  <a:srgbClr val="FFFF00"/>
                </a:solidFill>
              </a:rPr>
              <a:t>that </a:t>
            </a:r>
            <a:r>
              <a:rPr lang="en-US" sz="1600" dirty="0">
                <a:solidFill>
                  <a:srgbClr val="FFFF00"/>
                </a:solidFill>
              </a:rPr>
              <a:t>presents a serious potential risk of physical injury to another.” </a:t>
            </a:r>
            <a:endParaRPr lang="en-US" sz="1600" dirty="0" smtClean="0">
              <a:solidFill>
                <a:srgbClr val="FFFF00"/>
              </a:solidFill>
            </a:endParaRPr>
          </a:p>
          <a:p>
            <a:pPr marL="742950" lvl="2" indent="-342900"/>
            <a:endParaRPr lang="en-US" sz="1600" dirty="0">
              <a:solidFill>
                <a:srgbClr val="FFFF00"/>
              </a:solidFill>
            </a:endParaRPr>
          </a:p>
          <a:p>
            <a:pPr marL="400050" lvl="2" indent="0">
              <a:buNone/>
            </a:pPr>
            <a:endParaRPr lang="en-US" sz="1600" dirty="0" smtClean="0">
              <a:solidFill>
                <a:srgbClr val="FFFF00"/>
              </a:solidFill>
            </a:endParaRPr>
          </a:p>
          <a:p>
            <a:pPr marL="400050" lvl="2" indent="0">
              <a:buNone/>
            </a:pPr>
            <a:r>
              <a:rPr lang="en-US" sz="1600" dirty="0" smtClean="0"/>
              <a:t>Commentary:  </a:t>
            </a:r>
            <a:r>
              <a:rPr lang="en-US" sz="1600" dirty="0" smtClean="0">
                <a:solidFill>
                  <a:schemeClr val="tx2">
                    <a:lumMod val="50000"/>
                  </a:schemeClr>
                </a:solidFill>
              </a:rPr>
              <a:t>murder, manslaughter, kidnapping, aggravated assault, forcible sex offenses, robbery, arson, extortion, extortionate extension of credit, and burglary of a dwelling, unlawful possession of saw-off shotgun.</a:t>
            </a:r>
          </a:p>
          <a:p>
            <a:pPr marL="400050" lvl="2" indent="0">
              <a:buNone/>
            </a:pPr>
            <a:r>
              <a:rPr lang="en-US" sz="1600" dirty="0" smtClean="0">
                <a:solidFill>
                  <a:schemeClr val="tx2">
                    <a:lumMod val="50000"/>
                  </a:schemeClr>
                </a:solidFill>
              </a:rPr>
              <a:t>Also includes conspiracy, attempt, and aiding and abetting.   </a:t>
            </a:r>
            <a:endParaRPr lang="en-US" sz="1600" dirty="0">
              <a:solidFill>
                <a:schemeClr val="tx2">
                  <a:lumMod val="50000"/>
                </a:schemeClr>
              </a:solidFill>
            </a:endParaRPr>
          </a:p>
          <a:p>
            <a:pPr marL="0" lvl="1" indent="0">
              <a:buNone/>
            </a:pPr>
            <a:r>
              <a:rPr lang="en-US" sz="1600" dirty="0">
                <a:solidFill>
                  <a:srgbClr val="33CCFF"/>
                </a:solidFill>
              </a:rPr>
              <a:t> </a:t>
            </a:r>
            <a:r>
              <a:rPr lang="en-US" sz="1600" dirty="0" smtClean="0">
                <a:solidFill>
                  <a:srgbClr val="33CCFF"/>
                </a:solidFill>
              </a:rPr>
              <a:t>      		      </a:t>
            </a:r>
            <a:r>
              <a:rPr lang="en-US" sz="1600" dirty="0" smtClean="0"/>
              <a:t> </a:t>
            </a:r>
          </a:p>
          <a:p>
            <a:pPr marL="0" lvl="1" indent="0">
              <a:buNone/>
            </a:pPr>
            <a:endParaRPr lang="en-US" sz="1600" dirty="0"/>
          </a:p>
          <a:p>
            <a:pPr marL="0" lvl="1" indent="0">
              <a:buNone/>
            </a:pPr>
            <a:r>
              <a:rPr lang="en-US" sz="1600" dirty="0" smtClean="0"/>
              <a:t>Remember: Categorical approach applies </a:t>
            </a:r>
          </a:p>
          <a:p>
            <a:pPr marL="0" lvl="1" indent="0">
              <a:buNone/>
            </a:pPr>
            <a:endParaRPr lang="en-US" sz="2400" dirty="0" smtClean="0">
              <a:solidFill>
                <a:srgbClr val="33CCFF"/>
              </a:solidFill>
            </a:endParaRPr>
          </a:p>
        </p:txBody>
      </p:sp>
    </p:spTree>
    <p:extLst>
      <p:ext uri="{BB962C8B-B14F-4D97-AF65-F5344CB8AC3E}">
        <p14:creationId xmlns:p14="http://schemas.microsoft.com/office/powerpoint/2010/main" val="4107339845"/>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i="1" dirty="0" err="1" smtClean="0"/>
              <a:t>Beckles</a:t>
            </a:r>
            <a:r>
              <a:rPr lang="en-US" sz="2400" i="1" dirty="0" smtClean="0"/>
              <a:t> v. United States, </a:t>
            </a:r>
            <a:br>
              <a:rPr lang="en-US" sz="2400" i="1" dirty="0" smtClean="0"/>
            </a:br>
            <a:r>
              <a:rPr lang="en-US" sz="2400" dirty="0" smtClean="0"/>
              <a:t>137 S. Ct. 886 (Mar. 6, 2017) </a:t>
            </a:r>
            <a:endParaRPr lang="en-US" sz="2400" dirty="0"/>
          </a:p>
        </p:txBody>
      </p:sp>
      <p:sp>
        <p:nvSpPr>
          <p:cNvPr id="3" name="Content Placeholder 2"/>
          <p:cNvSpPr>
            <a:spLocks noGrp="1"/>
          </p:cNvSpPr>
          <p:nvPr>
            <p:ph idx="1"/>
          </p:nvPr>
        </p:nvSpPr>
        <p:spPr/>
        <p:txBody>
          <a:bodyPr/>
          <a:lstStyle/>
          <a:p>
            <a:pPr marL="0" indent="0">
              <a:buNone/>
            </a:pPr>
            <a:endParaRPr lang="en-US" dirty="0">
              <a:solidFill>
                <a:schemeClr val="tx2">
                  <a:lumMod val="75000"/>
                </a:schemeClr>
              </a:solidFill>
            </a:endParaRPr>
          </a:p>
          <a:p>
            <a:pPr marL="0" indent="0">
              <a:buNone/>
            </a:pPr>
            <a:r>
              <a:rPr lang="en-US" sz="1800" dirty="0" smtClean="0">
                <a:solidFill>
                  <a:schemeClr val="tx2">
                    <a:lumMod val="75000"/>
                  </a:schemeClr>
                </a:solidFill>
              </a:rPr>
              <a:t>Holding:	</a:t>
            </a:r>
            <a:r>
              <a:rPr lang="en-US" sz="1800" i="1" dirty="0" smtClean="0">
                <a:solidFill>
                  <a:schemeClr val="tx2">
                    <a:lumMod val="75000"/>
                  </a:schemeClr>
                </a:solidFill>
              </a:rPr>
              <a:t>Johnson </a:t>
            </a:r>
            <a:r>
              <a:rPr lang="en-US" sz="1800" dirty="0" smtClean="0">
                <a:solidFill>
                  <a:schemeClr val="tx2">
                    <a:lumMod val="75000"/>
                  </a:schemeClr>
                </a:solidFill>
              </a:rPr>
              <a:t>does not render the residual clause under 		the advisory guideline unconstitutionally void 			because the void for vagueness doctrine does not 		apply to advisory guidelines:  </a:t>
            </a:r>
          </a:p>
          <a:p>
            <a:pPr marL="0" indent="0">
              <a:buNone/>
            </a:pPr>
            <a:r>
              <a:rPr lang="en-US" sz="1800" dirty="0">
                <a:solidFill>
                  <a:schemeClr val="tx2">
                    <a:lumMod val="75000"/>
                  </a:schemeClr>
                </a:solidFill>
              </a:rPr>
              <a:t>	</a:t>
            </a:r>
            <a:r>
              <a:rPr lang="en-US" sz="1800" dirty="0" smtClean="0">
                <a:solidFill>
                  <a:schemeClr val="tx2">
                    <a:lumMod val="75000"/>
                  </a:schemeClr>
                </a:solidFill>
              </a:rPr>
              <a:t>	</a:t>
            </a:r>
          </a:p>
          <a:p>
            <a:pPr marL="0" indent="0">
              <a:buNone/>
            </a:pPr>
            <a:r>
              <a:rPr lang="en-US" sz="1800" dirty="0">
                <a:solidFill>
                  <a:schemeClr val="tx2">
                    <a:lumMod val="75000"/>
                  </a:schemeClr>
                </a:solidFill>
              </a:rPr>
              <a:t>	</a:t>
            </a:r>
            <a:r>
              <a:rPr lang="en-US" sz="1800" dirty="0" smtClean="0">
                <a:solidFill>
                  <a:schemeClr val="tx2">
                    <a:lumMod val="75000"/>
                  </a:schemeClr>
                </a:solidFill>
              </a:rPr>
              <a:t>	“advisory guidelines do not fix the permissible range 		of sentence,” but </a:t>
            </a:r>
            <a:r>
              <a:rPr lang="en-US" sz="1800" dirty="0" smtClean="0">
                <a:solidFill>
                  <a:srgbClr val="33CCFF"/>
                </a:solidFill>
              </a:rPr>
              <a:t>“merely guide the exercise of a 		court’s discretion in choosing an appropriate 			sentence.”  </a:t>
            </a:r>
          </a:p>
          <a:p>
            <a:pPr marL="0" indent="0">
              <a:buNone/>
            </a:pPr>
            <a:endParaRPr lang="en-US" sz="1800" dirty="0">
              <a:solidFill>
                <a:srgbClr val="33CCFF"/>
              </a:solidFill>
            </a:endParaRPr>
          </a:p>
          <a:p>
            <a:pPr marL="0" indent="0">
              <a:buNone/>
            </a:pPr>
            <a:r>
              <a:rPr lang="en-US" sz="1800" dirty="0" smtClean="0">
                <a:solidFill>
                  <a:schemeClr val="tx2">
                    <a:lumMod val="75000"/>
                  </a:schemeClr>
                </a:solidFill>
              </a:rPr>
              <a:t>Note: </a:t>
            </a:r>
            <a:r>
              <a:rPr lang="en-US" sz="1800" dirty="0" smtClean="0">
                <a:solidFill>
                  <a:srgbClr val="33CCFF"/>
                </a:solidFill>
              </a:rPr>
              <a:t>		</a:t>
            </a:r>
            <a:r>
              <a:rPr lang="en-US" sz="1800" i="1" dirty="0" err="1" smtClean="0">
                <a:solidFill>
                  <a:schemeClr val="tx2">
                    <a:lumMod val="75000"/>
                  </a:schemeClr>
                </a:solidFill>
              </a:rPr>
              <a:t>Beckles</a:t>
            </a:r>
            <a:r>
              <a:rPr lang="en-US" sz="1800" i="1" dirty="0" smtClean="0">
                <a:solidFill>
                  <a:schemeClr val="tx2">
                    <a:lumMod val="75000"/>
                  </a:schemeClr>
                </a:solidFill>
              </a:rPr>
              <a:t> </a:t>
            </a:r>
            <a:r>
              <a:rPr lang="en-US" sz="1800" dirty="0" smtClean="0">
                <a:solidFill>
                  <a:schemeClr val="tx2">
                    <a:lumMod val="75000"/>
                  </a:schemeClr>
                </a:solidFill>
              </a:rPr>
              <a:t>did nothing at all to undo </a:t>
            </a:r>
            <a:r>
              <a:rPr lang="en-US" sz="1800" i="1" dirty="0" smtClean="0">
                <a:solidFill>
                  <a:schemeClr val="tx2">
                    <a:lumMod val="75000"/>
                  </a:schemeClr>
                </a:solidFill>
              </a:rPr>
              <a:t>Johnson</a:t>
            </a:r>
            <a:r>
              <a:rPr lang="en-US" sz="1800" dirty="0" smtClean="0">
                <a:solidFill>
                  <a:schemeClr val="tx2">
                    <a:lumMod val="75000"/>
                  </a:schemeClr>
                </a:solidFill>
              </a:rPr>
              <a:t>’s holding </a:t>
            </a:r>
          </a:p>
          <a:p>
            <a:pPr marL="0" indent="0">
              <a:buNone/>
            </a:pPr>
            <a:r>
              <a:rPr lang="en-US" sz="1800" dirty="0">
                <a:solidFill>
                  <a:schemeClr val="tx2">
                    <a:lumMod val="75000"/>
                  </a:schemeClr>
                </a:solidFill>
              </a:rPr>
              <a:t>	</a:t>
            </a:r>
            <a:r>
              <a:rPr lang="en-US" sz="1800" dirty="0" smtClean="0">
                <a:solidFill>
                  <a:schemeClr val="tx2">
                    <a:lumMod val="75000"/>
                  </a:schemeClr>
                </a:solidFill>
              </a:rPr>
              <a:t>	that the residual clause is a </a:t>
            </a:r>
            <a:r>
              <a:rPr lang="en-US" sz="1800" dirty="0" smtClean="0">
                <a:solidFill>
                  <a:srgbClr val="33CCFF"/>
                </a:solidFill>
              </a:rPr>
              <a:t>“black hole” and 			“hopelessly indeterminate.” </a:t>
            </a:r>
          </a:p>
          <a:p>
            <a:pPr marL="0" indent="0">
              <a:buNone/>
            </a:pPr>
            <a:endParaRPr lang="en-US" dirty="0" smtClean="0">
              <a:solidFill>
                <a:schemeClr val="tx2">
                  <a:lumMod val="75000"/>
                </a:schemeClr>
              </a:solidFill>
            </a:endParaRPr>
          </a:p>
          <a:p>
            <a:endParaRPr lang="en-US" dirty="0"/>
          </a:p>
        </p:txBody>
      </p:sp>
    </p:spTree>
    <p:extLst>
      <p:ext uri="{BB962C8B-B14F-4D97-AF65-F5344CB8AC3E}">
        <p14:creationId xmlns:p14="http://schemas.microsoft.com/office/powerpoint/2010/main" val="2971286002"/>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2">
                    <a:lumMod val="90000"/>
                  </a:schemeClr>
                </a:solidFill>
              </a:rPr>
              <a:t>Post-</a:t>
            </a:r>
            <a:r>
              <a:rPr lang="en-US" sz="2800" i="1" dirty="0" err="1" smtClean="0">
                <a:solidFill>
                  <a:schemeClr val="tx2">
                    <a:lumMod val="90000"/>
                  </a:schemeClr>
                </a:solidFill>
              </a:rPr>
              <a:t>Beckles</a:t>
            </a:r>
            <a:r>
              <a:rPr lang="en-US" sz="2800" dirty="0" smtClean="0">
                <a:solidFill>
                  <a:schemeClr val="tx2">
                    <a:lumMod val="90000"/>
                  </a:schemeClr>
                </a:solidFill>
              </a:rPr>
              <a:t> direct review career offender cases based on old guideline  </a:t>
            </a:r>
            <a:endParaRPr lang="en-US" sz="2800" dirty="0">
              <a:solidFill>
                <a:schemeClr val="tx2">
                  <a:lumMod val="90000"/>
                </a:schemeClr>
              </a:solidFill>
            </a:endParaRPr>
          </a:p>
        </p:txBody>
      </p:sp>
      <p:sp>
        <p:nvSpPr>
          <p:cNvPr id="3" name="Content Placeholder 2"/>
          <p:cNvSpPr>
            <a:spLocks noGrp="1"/>
          </p:cNvSpPr>
          <p:nvPr>
            <p:ph idx="1"/>
          </p:nvPr>
        </p:nvSpPr>
        <p:spPr>
          <a:xfrm>
            <a:off x="457200" y="1447800"/>
            <a:ext cx="8229600" cy="4683125"/>
          </a:xfrm>
        </p:spPr>
        <p:txBody>
          <a:bodyPr/>
          <a:lstStyle/>
          <a:p>
            <a:pPr marL="0" indent="0">
              <a:buNone/>
            </a:pPr>
            <a:r>
              <a:rPr lang="en-US" sz="1400" dirty="0" smtClean="0"/>
              <a:t>1.</a:t>
            </a:r>
            <a:r>
              <a:rPr lang="en-US" dirty="0" smtClean="0"/>
              <a:t> </a:t>
            </a:r>
            <a:r>
              <a:rPr lang="en-US" sz="2000" dirty="0" smtClean="0"/>
              <a:t>	</a:t>
            </a:r>
            <a:r>
              <a:rPr lang="en-US" sz="1200" dirty="0"/>
              <a:t>A</a:t>
            </a:r>
            <a:r>
              <a:rPr lang="en-US" sz="1200" dirty="0" smtClean="0"/>
              <a:t>rgue that under </a:t>
            </a:r>
            <a:r>
              <a:rPr lang="en-US" sz="1200" i="1" dirty="0" err="1" smtClean="0"/>
              <a:t>Begay</a:t>
            </a:r>
            <a:r>
              <a:rPr lang="en-US" sz="1200" dirty="0" smtClean="0"/>
              <a:t>, the crime does not qualify as a “crime of violence” under the 	residual clause due.</a:t>
            </a:r>
          </a:p>
          <a:p>
            <a:pPr marL="0" indent="0">
              <a:buNone/>
            </a:pPr>
            <a:endParaRPr lang="en-US" sz="1200" dirty="0" smtClean="0"/>
          </a:p>
          <a:p>
            <a:pPr marL="0" indent="0">
              <a:buNone/>
            </a:pPr>
            <a:r>
              <a:rPr lang="en-US" sz="1200" dirty="0" smtClean="0"/>
              <a:t>2.	Alternatively, argue that a “crime of violence” finding based on residual clause would be 	</a:t>
            </a:r>
            <a:r>
              <a:rPr lang="en-US" sz="1200" dirty="0" smtClean="0">
                <a:solidFill>
                  <a:srgbClr val="33CCFF"/>
                </a:solidFill>
              </a:rPr>
              <a:t>procedurally unreasonable </a:t>
            </a:r>
            <a:r>
              <a:rPr lang="en-US" sz="1200" dirty="0" smtClean="0"/>
              <a:t>because:</a:t>
            </a:r>
          </a:p>
          <a:p>
            <a:pPr marL="0" indent="0">
              <a:buNone/>
            </a:pPr>
            <a:endParaRPr lang="en-US" sz="1200" dirty="0" smtClean="0"/>
          </a:p>
          <a:p>
            <a:pPr marL="0" indent="0">
              <a:buNone/>
            </a:pPr>
            <a:r>
              <a:rPr lang="en-US" sz="1200" dirty="0"/>
              <a:t>	</a:t>
            </a:r>
            <a:r>
              <a:rPr lang="en-US" sz="1200" dirty="0" smtClean="0"/>
              <a:t>	- 	it is impossible to interpret the “hopelessly indeterminate” 				residual clause as </a:t>
            </a:r>
            <a:r>
              <a:rPr lang="en-US" sz="1200" i="1" dirty="0" smtClean="0"/>
              <a:t>Johnson</a:t>
            </a:r>
            <a:r>
              <a:rPr lang="en-US" sz="1200" dirty="0" smtClean="0"/>
              <a:t> says.</a:t>
            </a:r>
          </a:p>
          <a:p>
            <a:pPr marL="0" indent="0">
              <a:buNone/>
            </a:pPr>
            <a:endParaRPr lang="en-US" sz="1200" dirty="0" smtClean="0"/>
          </a:p>
          <a:p>
            <a:pPr marL="0" indent="0">
              <a:buNone/>
            </a:pPr>
            <a:r>
              <a:rPr lang="en-US" sz="1200" dirty="0"/>
              <a:t>	</a:t>
            </a:r>
            <a:r>
              <a:rPr lang="en-US" sz="1200" dirty="0" smtClean="0"/>
              <a:t>	-	in turn, it is impossible for the court to </a:t>
            </a:r>
          </a:p>
          <a:p>
            <a:pPr marL="0" indent="0">
              <a:buNone/>
            </a:pPr>
            <a:r>
              <a:rPr lang="en-US" sz="1200" dirty="0"/>
              <a:t>	</a:t>
            </a:r>
            <a:r>
              <a:rPr lang="en-US" sz="1200" dirty="0" smtClean="0"/>
              <a:t>		correctly calculate the guideline range</a:t>
            </a:r>
          </a:p>
          <a:p>
            <a:pPr marL="0" indent="0">
              <a:buNone/>
            </a:pPr>
            <a:r>
              <a:rPr lang="en-US" sz="1200" dirty="0"/>
              <a:t>	</a:t>
            </a:r>
            <a:r>
              <a:rPr lang="en-US" sz="1200" dirty="0" smtClean="0"/>
              <a:t>		based on the residual clause. </a:t>
            </a:r>
          </a:p>
          <a:p>
            <a:pPr marL="0" indent="0">
              <a:buNone/>
            </a:pPr>
            <a:endParaRPr lang="en-US" sz="1200" dirty="0" smtClean="0"/>
          </a:p>
          <a:p>
            <a:pPr marL="0" indent="0">
              <a:buNone/>
            </a:pPr>
            <a:r>
              <a:rPr lang="en-US" sz="1200" dirty="0"/>
              <a:t>	</a:t>
            </a:r>
            <a:r>
              <a:rPr lang="en-US" sz="1200" dirty="0" smtClean="0"/>
              <a:t>	- </a:t>
            </a:r>
            <a:r>
              <a:rPr lang="en-US" sz="1200" dirty="0"/>
              <a:t>	</a:t>
            </a:r>
            <a:r>
              <a:rPr lang="en-US" sz="1200" dirty="0" smtClean="0"/>
              <a:t>thus, sentence is procedurally unreasonable under </a:t>
            </a:r>
            <a:r>
              <a:rPr lang="en-US" sz="1200" i="1" dirty="0" smtClean="0"/>
              <a:t>Gall v. 				United States, </a:t>
            </a:r>
            <a:r>
              <a:rPr lang="en-US" sz="1200" dirty="0" smtClean="0"/>
              <a:t>552 U.S. 38, 49 (2007).</a:t>
            </a:r>
          </a:p>
          <a:p>
            <a:pPr marL="0" indent="0">
              <a:buNone/>
            </a:pPr>
            <a:r>
              <a:rPr lang="en-US" sz="1200" dirty="0"/>
              <a:t>	</a:t>
            </a:r>
            <a:r>
              <a:rPr lang="en-US" sz="1200" dirty="0" smtClean="0"/>
              <a:t>	</a:t>
            </a:r>
          </a:p>
          <a:p>
            <a:pPr marL="0" indent="0">
              <a:buNone/>
            </a:pPr>
            <a:r>
              <a:rPr lang="en-US" sz="1200" dirty="0"/>
              <a:t>	</a:t>
            </a:r>
            <a:r>
              <a:rPr lang="en-US" sz="1200" dirty="0" smtClean="0"/>
              <a:t>	</a:t>
            </a:r>
            <a:r>
              <a:rPr lang="en-US" sz="1200" i="1" dirty="0" smtClean="0"/>
              <a:t>See</a:t>
            </a:r>
            <a:r>
              <a:rPr lang="en-US" sz="1200" dirty="0" smtClean="0"/>
              <a:t> </a:t>
            </a:r>
            <a:r>
              <a:rPr lang="en-US" sz="1200" i="1" dirty="0" smtClean="0">
                <a:solidFill>
                  <a:srgbClr val="33CCFF"/>
                </a:solidFill>
              </a:rPr>
              <a:t>United States v. Lee</a:t>
            </a:r>
            <a:r>
              <a:rPr lang="en-US" sz="1200" dirty="0" smtClean="0"/>
              <a:t>, 821 F.3d 1124, 1136 (9</a:t>
            </a:r>
            <a:r>
              <a:rPr lang="en-US" sz="1200" baseline="30000" dirty="0" smtClean="0"/>
              <a:t>th</a:t>
            </a:r>
            <a:r>
              <a:rPr lang="en-US" sz="1200" dirty="0" smtClean="0"/>
              <a:t> Cir. 2016) 			(Ikuta, C.J., dissenting); </a:t>
            </a:r>
            <a:r>
              <a:rPr lang="en-US" sz="1200" i="1" dirty="0" smtClean="0">
                <a:solidFill>
                  <a:srgbClr val="33CCFF"/>
                </a:solidFill>
              </a:rPr>
              <a:t>In re Hunt</a:t>
            </a:r>
            <a:r>
              <a:rPr lang="en-US" sz="1200" dirty="0" smtClean="0"/>
              <a:t>, 835 F.3d 1277, 1283 (11</a:t>
            </a:r>
            <a:r>
              <a:rPr lang="en-US" sz="1200" baseline="30000" dirty="0" smtClean="0"/>
              <a:t>th</a:t>
            </a:r>
            <a:r>
              <a:rPr lang="en-US" sz="1200" dirty="0" smtClean="0"/>
              <a:t> Cir. 			2016) (Rosenbaum, D.J., concurring, joined by Wilson and J. Pryor, 			C.J.J.)</a:t>
            </a:r>
          </a:p>
          <a:p>
            <a:pPr marL="0" indent="0">
              <a:buNone/>
            </a:pPr>
            <a:endParaRPr lang="en-US" sz="1200" dirty="0"/>
          </a:p>
          <a:p>
            <a:pPr marL="0" indent="0">
              <a:buNone/>
            </a:pPr>
            <a:endParaRPr lang="en-US" sz="1200" dirty="0"/>
          </a:p>
          <a:p>
            <a:pPr marL="0" indent="0">
              <a:buNone/>
            </a:pPr>
            <a:endParaRPr lang="en-US" sz="1400" dirty="0" smtClean="0"/>
          </a:p>
          <a:p>
            <a:pPr marL="0" indent="0">
              <a:buNone/>
            </a:pPr>
            <a:endParaRPr lang="en-US" sz="1400" dirty="0"/>
          </a:p>
        </p:txBody>
      </p:sp>
    </p:spTree>
    <p:extLst>
      <p:ext uri="{BB962C8B-B14F-4D97-AF65-F5344CB8AC3E}">
        <p14:creationId xmlns:p14="http://schemas.microsoft.com/office/powerpoint/2010/main" val="358452430"/>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2">
                    <a:lumMod val="90000"/>
                  </a:schemeClr>
                </a:solidFill>
              </a:rPr>
              <a:t>Post-</a:t>
            </a:r>
            <a:r>
              <a:rPr lang="en-US" sz="2800" i="1" dirty="0" err="1" smtClean="0">
                <a:solidFill>
                  <a:schemeClr val="tx2">
                    <a:lumMod val="90000"/>
                  </a:schemeClr>
                </a:solidFill>
              </a:rPr>
              <a:t>Beckles</a:t>
            </a:r>
            <a:r>
              <a:rPr lang="en-US" sz="2800" dirty="0" smtClean="0">
                <a:solidFill>
                  <a:schemeClr val="tx2">
                    <a:lumMod val="90000"/>
                  </a:schemeClr>
                </a:solidFill>
              </a:rPr>
              <a:t> direct review career offender cases based on old guideline: continued </a:t>
            </a:r>
            <a:endParaRPr lang="en-US" sz="2800" dirty="0">
              <a:solidFill>
                <a:schemeClr val="tx2">
                  <a:lumMod val="90000"/>
                </a:schemeClr>
              </a:solidFill>
            </a:endParaRPr>
          </a:p>
        </p:txBody>
      </p:sp>
      <p:sp>
        <p:nvSpPr>
          <p:cNvPr id="3" name="Content Placeholder 2"/>
          <p:cNvSpPr>
            <a:spLocks noGrp="1"/>
          </p:cNvSpPr>
          <p:nvPr>
            <p:ph idx="1"/>
          </p:nvPr>
        </p:nvSpPr>
        <p:spPr/>
        <p:txBody>
          <a:bodyPr/>
          <a:lstStyle/>
          <a:p>
            <a:pPr marL="0" indent="0">
              <a:buNone/>
            </a:pPr>
            <a:r>
              <a:rPr lang="en-US" sz="1400" dirty="0" smtClean="0"/>
              <a:t>3.	If </a:t>
            </a:r>
            <a:r>
              <a:rPr lang="en-US" sz="1400" dirty="0"/>
              <a:t>commentary offense is in issue, argue that sentence is still </a:t>
            </a:r>
            <a:r>
              <a:rPr lang="en-US" sz="1400" dirty="0">
                <a:solidFill>
                  <a:srgbClr val="33CCFF"/>
                </a:solidFill>
              </a:rPr>
              <a:t>procedurally 	unreasonable </a:t>
            </a:r>
            <a:r>
              <a:rPr lang="en-US" sz="1400" dirty="0" smtClean="0"/>
              <a:t>because:</a:t>
            </a:r>
          </a:p>
          <a:p>
            <a:pPr marL="0" indent="0">
              <a:buNone/>
            </a:pPr>
            <a:endParaRPr lang="en-US" sz="1400" dirty="0" smtClean="0"/>
          </a:p>
          <a:p>
            <a:pPr marL="0" indent="0">
              <a:buNone/>
            </a:pPr>
            <a:r>
              <a:rPr lang="en-US" sz="1400" dirty="0"/>
              <a:t>	a</a:t>
            </a:r>
            <a:r>
              <a:rPr lang="en-US" sz="1400" dirty="0" smtClean="0"/>
              <a:t>) </a:t>
            </a:r>
            <a:r>
              <a:rPr lang="en-US" sz="1400" dirty="0"/>
              <a:t>your client’s relevant prior does not satisfy generic definition of 	commentary enumerated offense and </a:t>
            </a:r>
            <a:endParaRPr lang="en-US" sz="1400" dirty="0" smtClean="0"/>
          </a:p>
          <a:p>
            <a:pPr marL="0" indent="0">
              <a:buNone/>
            </a:pPr>
            <a:endParaRPr lang="en-US" sz="1400" dirty="0"/>
          </a:p>
          <a:p>
            <a:pPr marL="0" indent="0">
              <a:buNone/>
            </a:pPr>
            <a:r>
              <a:rPr lang="en-US" sz="1400" dirty="0" smtClean="0"/>
              <a:t>	</a:t>
            </a:r>
            <a:r>
              <a:rPr lang="en-US" sz="1400" dirty="0" smtClean="0">
                <a:effectLst>
                  <a:outerShdw blurRad="38100" dist="38100" dir="2700000" algn="tl">
                    <a:srgbClr val="000000">
                      <a:alpha val="43137"/>
                    </a:srgbClr>
                  </a:outerShdw>
                </a:effectLst>
              </a:rPr>
              <a:t>b) </a:t>
            </a:r>
            <a:r>
              <a:rPr lang="en-US" sz="1400" dirty="0">
                <a:effectLst>
                  <a:outerShdw blurRad="38100" dist="38100" dir="2700000" algn="tl">
                    <a:srgbClr val="000000">
                      <a:alpha val="43137"/>
                    </a:srgbClr>
                  </a:outerShdw>
                </a:effectLst>
              </a:rPr>
              <a:t>Commission was no more capable of deciphering the </a:t>
            </a:r>
            <a:r>
              <a:rPr lang="en-US" sz="1400" dirty="0" smtClean="0">
                <a:effectLst>
                  <a:outerShdw blurRad="38100" dist="38100" dir="2700000" algn="tl">
                    <a:srgbClr val="000000">
                      <a:alpha val="43137"/>
                    </a:srgbClr>
                  </a:outerShdw>
                </a:effectLst>
              </a:rPr>
              <a:t>inscrutable residual 	clause </a:t>
            </a:r>
            <a:r>
              <a:rPr lang="en-US" sz="1400" dirty="0">
                <a:effectLst>
                  <a:outerShdw blurRad="38100" dist="38100" dir="2700000" algn="tl">
                    <a:srgbClr val="000000">
                      <a:alpha val="43137"/>
                    </a:srgbClr>
                  </a:outerShdw>
                </a:effectLst>
              </a:rPr>
              <a:t>than the Supreme Court and the lower courts.  Thus, reliance on the </a:t>
            </a:r>
            <a:r>
              <a:rPr lang="en-US" sz="1400" dirty="0" smtClean="0">
                <a:effectLst>
                  <a:outerShdw blurRad="38100" dist="38100" dir="2700000" algn="tl">
                    <a:srgbClr val="000000">
                      <a:alpha val="43137"/>
                    </a:srgbClr>
                  </a:outerShdw>
                </a:effectLst>
              </a:rPr>
              <a:t>	commentary </a:t>
            </a:r>
            <a:r>
              <a:rPr lang="en-US" sz="1400" dirty="0">
                <a:effectLst>
                  <a:outerShdw blurRad="38100" dist="38100" dir="2700000" algn="tl">
                    <a:srgbClr val="000000">
                      <a:alpha val="43137"/>
                    </a:srgbClr>
                  </a:outerShdw>
                </a:effectLst>
              </a:rPr>
              <a:t>to calculate the guideline range is just as procedurally </a:t>
            </a:r>
            <a:r>
              <a:rPr lang="en-US" sz="1400" dirty="0" smtClean="0">
                <a:effectLst>
                  <a:outerShdw blurRad="38100" dist="38100" dir="2700000" algn="tl">
                    <a:srgbClr val="000000">
                      <a:alpha val="43137"/>
                    </a:srgbClr>
                  </a:outerShdw>
                </a:effectLst>
              </a:rPr>
              <a:t>	unreasonable </a:t>
            </a:r>
            <a:r>
              <a:rPr lang="en-US" sz="1400" dirty="0">
                <a:effectLst>
                  <a:outerShdw blurRad="38100" dist="38100" dir="2700000" algn="tl">
                    <a:srgbClr val="000000">
                      <a:alpha val="43137"/>
                    </a:srgbClr>
                  </a:outerShdw>
                </a:effectLst>
              </a:rPr>
              <a:t>as reliance on the residual clause itself.  </a:t>
            </a:r>
          </a:p>
          <a:p>
            <a:pPr marL="0" indent="0">
              <a:buNone/>
            </a:pPr>
            <a:endParaRPr lang="en-US" sz="1400" dirty="0" smtClean="0"/>
          </a:p>
          <a:p>
            <a:pPr marL="0" indent="0">
              <a:buNone/>
            </a:pPr>
            <a:endParaRPr lang="en-US" sz="1400" dirty="0"/>
          </a:p>
          <a:p>
            <a:pPr marL="0" indent="0">
              <a:buNone/>
            </a:pPr>
            <a:r>
              <a:rPr lang="en-US" sz="1400" dirty="0" smtClean="0"/>
              <a:t>4.	Alternatively, argue that a sentence based on the residual clause is 	</a:t>
            </a:r>
            <a:r>
              <a:rPr lang="en-US" sz="1400" dirty="0" smtClean="0">
                <a:solidFill>
                  <a:srgbClr val="33CCFF"/>
                </a:solidFill>
              </a:rPr>
              <a:t>substantively unreasonable </a:t>
            </a:r>
            <a:r>
              <a:rPr lang="en-US" sz="1400" dirty="0" smtClean="0"/>
              <a:t>because it results in an </a:t>
            </a:r>
            <a:r>
              <a:rPr lang="en-US" sz="1400" dirty="0" smtClean="0">
                <a:solidFill>
                  <a:srgbClr val="33CCFF"/>
                </a:solidFill>
              </a:rPr>
              <a:t>arbitrary increase </a:t>
            </a:r>
            <a:r>
              <a:rPr lang="en-US" sz="1400" dirty="0" smtClean="0"/>
              <a:t>in 	sentence and </a:t>
            </a:r>
            <a:r>
              <a:rPr lang="en-US" sz="1400" dirty="0" smtClean="0">
                <a:solidFill>
                  <a:srgbClr val="33CCFF"/>
                </a:solidFill>
              </a:rPr>
              <a:t>unwarranted sentencing disparity.  </a:t>
            </a:r>
            <a:r>
              <a:rPr lang="en-US" sz="1400" dirty="0" smtClean="0"/>
              <a:t>Note that scores of prisoners 	already got relief pre-</a:t>
            </a:r>
            <a:r>
              <a:rPr lang="en-US" sz="1400" i="1" dirty="0" err="1" smtClean="0"/>
              <a:t>Beckles</a:t>
            </a:r>
            <a:r>
              <a:rPr lang="en-US" sz="1400" dirty="0" smtClean="0"/>
              <a:t> and your client should too.  In fact, assistant 	solicitor general at oral argument said that those who already got relief will 	“keep their sentences.”</a:t>
            </a:r>
            <a:endParaRPr lang="en-US" sz="1400" dirty="0"/>
          </a:p>
          <a:p>
            <a:pPr marL="0" indent="0">
              <a:buNone/>
            </a:pPr>
            <a:endParaRPr lang="en-US" sz="1400" dirty="0"/>
          </a:p>
        </p:txBody>
      </p:sp>
    </p:spTree>
    <p:extLst>
      <p:ext uri="{BB962C8B-B14F-4D97-AF65-F5344CB8AC3E}">
        <p14:creationId xmlns:p14="http://schemas.microsoft.com/office/powerpoint/2010/main" val="2124853470"/>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03187"/>
          </a:xfrm>
        </p:spPr>
        <p:txBody>
          <a:bodyPr/>
          <a:lstStyle/>
          <a:p>
            <a:r>
              <a:rPr lang="en-US" sz="2800" dirty="0" smtClean="0">
                <a:solidFill>
                  <a:schemeClr val="tx2">
                    <a:lumMod val="75000"/>
                  </a:schemeClr>
                </a:solidFill>
              </a:rPr>
              <a:t>New Career Offender Provision</a:t>
            </a:r>
            <a:endParaRPr lang="en-US" sz="2800" dirty="0">
              <a:solidFill>
                <a:schemeClr val="tx2">
                  <a:lumMod val="75000"/>
                </a:schemeClr>
              </a:solidFill>
            </a:endParaRPr>
          </a:p>
        </p:txBody>
      </p:sp>
      <p:sp>
        <p:nvSpPr>
          <p:cNvPr id="3" name="Content Placeholder 2"/>
          <p:cNvSpPr>
            <a:spLocks noGrp="1"/>
          </p:cNvSpPr>
          <p:nvPr>
            <p:ph idx="1"/>
          </p:nvPr>
        </p:nvSpPr>
        <p:spPr>
          <a:xfrm>
            <a:off x="457200" y="609600"/>
            <a:ext cx="8229600" cy="5521325"/>
          </a:xfrm>
        </p:spPr>
        <p:txBody>
          <a:bodyPr/>
          <a:lstStyle/>
          <a:p>
            <a:pPr marL="0" indent="0">
              <a:buNone/>
            </a:pPr>
            <a:r>
              <a:rPr lang="en-US" sz="1400" dirty="0" smtClean="0"/>
              <a:t>		</a:t>
            </a:r>
            <a:r>
              <a:rPr lang="en-US" sz="2400" dirty="0" smtClean="0"/>
              <a:t>(Effective August 1, 2016)</a:t>
            </a:r>
          </a:p>
          <a:p>
            <a:pPr marL="0" indent="0">
              <a:buNone/>
            </a:pPr>
            <a:endParaRPr lang="en-US" sz="1400" dirty="0"/>
          </a:p>
          <a:p>
            <a:pPr marL="0" indent="0">
              <a:buNone/>
            </a:pPr>
            <a:r>
              <a:rPr lang="en-US" sz="1400" dirty="0"/>
              <a:t>1.</a:t>
            </a:r>
            <a:r>
              <a:rPr lang="en-US" sz="1400" dirty="0">
                <a:solidFill>
                  <a:schemeClr val="tx2">
                    <a:lumMod val="50000"/>
                  </a:schemeClr>
                </a:solidFill>
              </a:rPr>
              <a:t>	</a:t>
            </a:r>
            <a:r>
              <a:rPr lang="en-US" sz="1400" dirty="0">
                <a:solidFill>
                  <a:schemeClr val="tx2">
                    <a:lumMod val="75000"/>
                  </a:schemeClr>
                </a:solidFill>
              </a:rPr>
              <a:t>Force </a:t>
            </a:r>
            <a:r>
              <a:rPr lang="en-US" sz="1400" dirty="0" smtClean="0">
                <a:solidFill>
                  <a:schemeClr val="tx2">
                    <a:lumMod val="75000"/>
                  </a:schemeClr>
                </a:solidFill>
              </a:rPr>
              <a:t>Clause:  </a:t>
            </a:r>
            <a:r>
              <a:rPr lang="en-US" sz="1400" dirty="0" smtClean="0"/>
              <a:t>Has </a:t>
            </a:r>
            <a:r>
              <a:rPr lang="en-US" sz="1400" dirty="0"/>
              <a:t>an element the </a:t>
            </a:r>
            <a:r>
              <a:rPr lang="en-US" sz="1400" dirty="0" smtClean="0"/>
              <a:t>use, attempted use, or threatened use </a:t>
            </a:r>
            <a:r>
              <a:rPr lang="en-US" sz="1400" dirty="0"/>
              <a:t>of </a:t>
            </a:r>
            <a:r>
              <a:rPr lang="en-US" sz="1400" dirty="0" smtClean="0"/>
              <a:t>	physical force </a:t>
            </a:r>
            <a:r>
              <a:rPr lang="en-US" sz="1400" dirty="0"/>
              <a:t>against a </a:t>
            </a:r>
            <a:r>
              <a:rPr lang="en-US" sz="1400" dirty="0" smtClean="0"/>
              <a:t>person, or </a:t>
            </a:r>
          </a:p>
          <a:p>
            <a:pPr marL="0" indent="0">
              <a:buNone/>
            </a:pPr>
            <a:endParaRPr lang="en-US" sz="1400" dirty="0"/>
          </a:p>
          <a:p>
            <a:pPr marL="0" indent="0">
              <a:buNone/>
            </a:pPr>
            <a:r>
              <a:rPr lang="en-US" sz="1400" dirty="0" smtClean="0"/>
              <a:t>2.</a:t>
            </a:r>
            <a:r>
              <a:rPr lang="en-US" sz="1400" dirty="0" smtClean="0">
                <a:solidFill>
                  <a:schemeClr val="tx2">
                    <a:lumMod val="75000"/>
                  </a:schemeClr>
                </a:solidFill>
              </a:rPr>
              <a:t>	Enumerated offenses</a:t>
            </a:r>
            <a:r>
              <a:rPr lang="en-US" sz="1400" dirty="0" smtClean="0"/>
              <a:t>:      </a:t>
            </a:r>
          </a:p>
          <a:p>
            <a:pPr marL="0" indent="0">
              <a:buNone/>
            </a:pPr>
            <a:endParaRPr lang="en-US" sz="1400" dirty="0" smtClean="0">
              <a:solidFill>
                <a:srgbClr val="33CCFF"/>
              </a:solidFill>
            </a:endParaRPr>
          </a:p>
          <a:p>
            <a:pPr marL="400050" lvl="2" indent="0">
              <a:buNone/>
            </a:pPr>
            <a:r>
              <a:rPr lang="en-US" sz="1400" dirty="0">
                <a:solidFill>
                  <a:srgbClr val="33CCFF"/>
                </a:solidFill>
              </a:rPr>
              <a:t>	</a:t>
            </a:r>
            <a:r>
              <a:rPr lang="en-US" sz="1400" dirty="0" smtClean="0">
                <a:solidFill>
                  <a:srgbClr val="33CCFF"/>
                </a:solidFill>
              </a:rPr>
              <a:t>	</a:t>
            </a:r>
            <a:r>
              <a:rPr lang="en-US" sz="1400" dirty="0" smtClean="0"/>
              <a:t>murder</a:t>
            </a:r>
            <a:r>
              <a:rPr lang="en-US" sz="1400" dirty="0"/>
              <a:t>, </a:t>
            </a:r>
            <a:r>
              <a:rPr lang="en-US" sz="1400" dirty="0" smtClean="0"/>
              <a:t>voluntary (not involuntary) manslaughter, kidnapping, 		aggravated </a:t>
            </a:r>
            <a:r>
              <a:rPr lang="en-US" sz="1400" dirty="0"/>
              <a:t>assault</a:t>
            </a:r>
            <a:r>
              <a:rPr lang="en-US" sz="1400" strike="sngStrike" dirty="0"/>
              <a:t>, </a:t>
            </a:r>
            <a:r>
              <a:rPr lang="en-US" sz="1400" dirty="0"/>
              <a:t>	</a:t>
            </a:r>
            <a:r>
              <a:rPr lang="en-US" sz="1400" strike="sngStrike" dirty="0" smtClean="0"/>
              <a:t>burglary </a:t>
            </a:r>
            <a:r>
              <a:rPr lang="en-US" sz="1400" strike="sngStrike" dirty="0"/>
              <a:t>of a </a:t>
            </a:r>
            <a:r>
              <a:rPr lang="en-US" sz="1400" strike="sngStrike" dirty="0" smtClean="0"/>
              <a:t>dwelling</a:t>
            </a:r>
            <a:r>
              <a:rPr lang="en-US" sz="1400" dirty="0" smtClean="0"/>
              <a:t>, forcible sex offense, 		robbery, arson</a:t>
            </a:r>
            <a:r>
              <a:rPr lang="en-US" sz="1400" dirty="0"/>
              <a:t>, </a:t>
            </a:r>
            <a:r>
              <a:rPr lang="en-US" sz="1400" dirty="0" smtClean="0"/>
              <a:t>extortion</a:t>
            </a:r>
            <a:r>
              <a:rPr lang="en-US" sz="1400" dirty="0"/>
              <a:t>, or use </a:t>
            </a:r>
            <a:r>
              <a:rPr lang="en-US" sz="1400" dirty="0" smtClean="0"/>
              <a:t>or unlawful </a:t>
            </a:r>
            <a:r>
              <a:rPr lang="en-US" sz="1400" dirty="0"/>
              <a:t>possession of a firearm </a:t>
            </a:r>
            <a:r>
              <a:rPr lang="en-US" sz="1400" dirty="0" smtClean="0"/>
              <a:t>		described in 26 U.S.C. § 5845(a) (sawed off shotgun, silencer 		bomb, machine gun), or explosive material </a:t>
            </a:r>
            <a:r>
              <a:rPr lang="en-US" sz="1400" dirty="0"/>
              <a:t>as </a:t>
            </a:r>
            <a:r>
              <a:rPr lang="en-US" sz="1400" dirty="0" smtClean="0"/>
              <a:t>				defined </a:t>
            </a:r>
            <a:r>
              <a:rPr lang="en-US" sz="1400" dirty="0"/>
              <a:t>in 18 U.S.C. </a:t>
            </a:r>
            <a:r>
              <a:rPr lang="en-US" sz="1400" dirty="0" smtClean="0"/>
              <a:t>§ 841(c).</a:t>
            </a:r>
            <a:endParaRPr lang="en-US" sz="1400" dirty="0"/>
          </a:p>
          <a:p>
            <a:pPr marL="400050" lvl="2" indent="0">
              <a:buNone/>
            </a:pPr>
            <a:endParaRPr lang="en-US" sz="1400" dirty="0"/>
          </a:p>
          <a:p>
            <a:pPr marL="400050" lvl="2" indent="0">
              <a:buNone/>
            </a:pPr>
            <a:r>
              <a:rPr lang="en-US" sz="1400" dirty="0"/>
              <a:t>	</a:t>
            </a:r>
            <a:r>
              <a:rPr lang="en-US" sz="1400" dirty="0" smtClean="0"/>
              <a:t>	</a:t>
            </a:r>
            <a:r>
              <a:rPr lang="en-US" sz="1400" dirty="0" smtClean="0">
                <a:solidFill>
                  <a:srgbClr val="33CCFF"/>
                </a:solidFill>
              </a:rPr>
              <a:t>Forcible </a:t>
            </a:r>
            <a:r>
              <a:rPr lang="en-US" sz="1400" dirty="0">
                <a:solidFill>
                  <a:srgbClr val="33CCFF"/>
                </a:solidFill>
              </a:rPr>
              <a:t>sex offense </a:t>
            </a:r>
            <a:r>
              <a:rPr lang="en-US" sz="1400" dirty="0" smtClean="0">
                <a:solidFill>
                  <a:srgbClr val="33CCFF"/>
                </a:solidFill>
              </a:rPr>
              <a:t>for minors </a:t>
            </a:r>
            <a:r>
              <a:rPr lang="en-US" sz="1400" dirty="0" smtClean="0"/>
              <a:t>and </a:t>
            </a:r>
            <a:r>
              <a:rPr lang="en-US" sz="1400" dirty="0">
                <a:solidFill>
                  <a:srgbClr val="33CCFF"/>
                </a:solidFill>
              </a:rPr>
              <a:t>extortion</a:t>
            </a:r>
            <a:r>
              <a:rPr lang="en-US" sz="1400" dirty="0"/>
              <a:t> </a:t>
            </a:r>
            <a:r>
              <a:rPr lang="en-US" sz="1400" dirty="0" smtClean="0"/>
              <a:t>				defined </a:t>
            </a:r>
            <a:r>
              <a:rPr lang="en-US" sz="1400" dirty="0"/>
              <a:t>in </a:t>
            </a:r>
            <a:r>
              <a:rPr lang="en-US" sz="1400" dirty="0" smtClean="0"/>
              <a:t>commentary, but all other enumerated </a:t>
            </a:r>
            <a:endParaRPr lang="en-US" sz="1400" dirty="0"/>
          </a:p>
          <a:p>
            <a:pPr marL="400050" lvl="2" indent="0">
              <a:buNone/>
            </a:pPr>
            <a:r>
              <a:rPr lang="en-US" sz="1400" dirty="0" smtClean="0"/>
              <a:t>		offenses determined by </a:t>
            </a:r>
            <a:r>
              <a:rPr lang="en-US" sz="1400" dirty="0" smtClean="0">
                <a:solidFill>
                  <a:srgbClr val="FFFF00"/>
                </a:solidFill>
              </a:rPr>
              <a:t>generic definition</a:t>
            </a:r>
            <a:r>
              <a:rPr lang="en-US" sz="1400" dirty="0" smtClean="0"/>
              <a:t>.</a:t>
            </a:r>
          </a:p>
          <a:p>
            <a:pPr marL="400050" lvl="2" indent="0">
              <a:buNone/>
            </a:pPr>
            <a:endParaRPr lang="en-US" sz="1400" dirty="0"/>
          </a:p>
          <a:p>
            <a:pPr marL="0" indent="0">
              <a:buNone/>
            </a:pPr>
            <a:endParaRPr lang="en-US" sz="1600" dirty="0" smtClean="0"/>
          </a:p>
          <a:p>
            <a:pPr marL="0" indent="0">
              <a:buNone/>
            </a:pPr>
            <a:r>
              <a:rPr lang="en-US" sz="2400" dirty="0" smtClean="0"/>
              <a:t>Note:  This </a:t>
            </a:r>
            <a:r>
              <a:rPr lang="en-US" sz="2400" dirty="0"/>
              <a:t>definition is incorporated into 2K2.1 and </a:t>
            </a:r>
            <a:r>
              <a:rPr lang="en-US" sz="2400" dirty="0" smtClean="0"/>
              <a:t>7B1.1, so the same arguments apply there. </a:t>
            </a:r>
            <a:endParaRPr lang="en-US" sz="2400" dirty="0"/>
          </a:p>
          <a:p>
            <a:pPr marL="0" indent="0">
              <a:buNone/>
            </a:pPr>
            <a:r>
              <a:rPr lang="en-US" sz="2400" dirty="0" smtClean="0"/>
              <a:t> </a:t>
            </a:r>
          </a:p>
          <a:p>
            <a:endParaRPr lang="en-US" sz="2400" dirty="0"/>
          </a:p>
          <a:p>
            <a:pPr marL="0" indent="0">
              <a:buNone/>
            </a:pPr>
            <a:endParaRPr lang="en-US" dirty="0" smtClean="0"/>
          </a:p>
        </p:txBody>
      </p:sp>
    </p:spTree>
    <p:extLst>
      <p:ext uri="{BB962C8B-B14F-4D97-AF65-F5344CB8AC3E}">
        <p14:creationId xmlns:p14="http://schemas.microsoft.com/office/powerpoint/2010/main" val="841362651"/>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484187"/>
          </a:xfrm>
        </p:spPr>
        <p:txBody>
          <a:bodyPr/>
          <a:lstStyle/>
          <a:p>
            <a:r>
              <a:rPr lang="en-US" sz="2800" dirty="0" smtClean="0">
                <a:solidFill>
                  <a:schemeClr val="tx2">
                    <a:lumMod val="75000"/>
                  </a:schemeClr>
                </a:solidFill>
              </a:rPr>
              <a:t>New Career Offender </a:t>
            </a:r>
            <a:r>
              <a:rPr lang="en-US" sz="2800" dirty="0">
                <a:solidFill>
                  <a:schemeClr val="tx2">
                    <a:lumMod val="75000"/>
                  </a:schemeClr>
                </a:solidFill>
              </a:rPr>
              <a:t>P</a:t>
            </a:r>
            <a:r>
              <a:rPr lang="en-US" sz="2800" dirty="0" smtClean="0">
                <a:solidFill>
                  <a:schemeClr val="tx2">
                    <a:lumMod val="75000"/>
                  </a:schemeClr>
                </a:solidFill>
              </a:rPr>
              <a:t>rovision</a:t>
            </a:r>
            <a:endParaRPr lang="en-US" sz="2800" dirty="0">
              <a:solidFill>
                <a:schemeClr val="tx2">
                  <a:lumMod val="75000"/>
                </a:schemeClr>
              </a:solidFill>
            </a:endParaRPr>
          </a:p>
        </p:txBody>
      </p:sp>
      <p:sp>
        <p:nvSpPr>
          <p:cNvPr id="3" name="Content Placeholder 2"/>
          <p:cNvSpPr>
            <a:spLocks noGrp="1"/>
          </p:cNvSpPr>
          <p:nvPr>
            <p:ph idx="1"/>
          </p:nvPr>
        </p:nvSpPr>
        <p:spPr>
          <a:xfrm>
            <a:off x="457200" y="914400"/>
            <a:ext cx="8229600" cy="4987925"/>
          </a:xfrm>
        </p:spPr>
        <p:txBody>
          <a:bodyPr/>
          <a:lstStyle/>
          <a:p>
            <a:pPr marL="0" indent="0">
              <a:buNone/>
            </a:pPr>
            <a:r>
              <a:rPr lang="en-US" sz="1600" dirty="0" smtClean="0"/>
              <a:t>2.</a:t>
            </a:r>
            <a:r>
              <a:rPr lang="en-US" sz="1600" dirty="0" smtClean="0">
                <a:solidFill>
                  <a:schemeClr val="tx2">
                    <a:lumMod val="75000"/>
                  </a:schemeClr>
                </a:solidFill>
              </a:rPr>
              <a:t>	</a:t>
            </a:r>
            <a:r>
              <a:rPr lang="en-US" sz="1400" dirty="0" smtClean="0">
                <a:solidFill>
                  <a:schemeClr val="tx2">
                    <a:lumMod val="75000"/>
                  </a:schemeClr>
                </a:solidFill>
              </a:rPr>
              <a:t>Enumerated offenses continued</a:t>
            </a:r>
            <a:r>
              <a:rPr lang="en-US" sz="1400" dirty="0" smtClean="0"/>
              <a:t>:  </a:t>
            </a:r>
          </a:p>
          <a:p>
            <a:pPr marL="0" indent="0">
              <a:buNone/>
            </a:pPr>
            <a:endParaRPr lang="en-US" sz="1400" dirty="0">
              <a:solidFill>
                <a:srgbClr val="33CCFF"/>
              </a:solidFill>
            </a:endParaRPr>
          </a:p>
          <a:p>
            <a:pPr marL="400050" lvl="2" indent="0">
              <a:buNone/>
            </a:pPr>
            <a:r>
              <a:rPr lang="en-US" sz="1400" dirty="0" smtClean="0">
                <a:solidFill>
                  <a:srgbClr val="33CCFF"/>
                </a:solidFill>
              </a:rPr>
              <a:t>	</a:t>
            </a:r>
            <a:r>
              <a:rPr lang="en-US" sz="1400" dirty="0" smtClean="0">
                <a:solidFill>
                  <a:srgbClr val="FFC000"/>
                </a:solidFill>
              </a:rPr>
              <a:t>Extortion</a:t>
            </a:r>
            <a:r>
              <a:rPr lang="en-US" sz="1400" dirty="0" smtClean="0"/>
              <a:t> – narrowed definition of generic extortion to obtaining 	something of value from another by wrongful use of (A) force, (B) fear of 	physical injury, or (C) threat of physical injury.  </a:t>
            </a:r>
            <a:r>
              <a:rPr lang="en-US" sz="1400" dirty="0" smtClean="0">
                <a:solidFill>
                  <a:srgbClr val="FFFF00"/>
                </a:solidFill>
              </a:rPr>
              <a:t>Threat against property 	or reputation no longer enough. </a:t>
            </a:r>
          </a:p>
          <a:p>
            <a:pPr marL="400050" lvl="2" indent="0">
              <a:buNone/>
            </a:pPr>
            <a:endParaRPr lang="en-US" sz="1400" dirty="0" smtClean="0"/>
          </a:p>
          <a:p>
            <a:pPr marL="400050" lvl="2" indent="0">
              <a:buNone/>
            </a:pPr>
            <a:r>
              <a:rPr lang="en-US" sz="1400" dirty="0"/>
              <a:t>	</a:t>
            </a:r>
            <a:r>
              <a:rPr lang="en-US" sz="1400" dirty="0" smtClean="0">
                <a:solidFill>
                  <a:schemeClr val="accent2">
                    <a:lumMod val="60000"/>
                    <a:lumOff val="40000"/>
                  </a:schemeClr>
                </a:solidFill>
              </a:rPr>
              <a:t>Forcible sex offense </a:t>
            </a:r>
            <a:r>
              <a:rPr lang="en-US" sz="1400" dirty="0" smtClean="0"/>
              <a:t>– includes sex offenses where consent is 	involuntary, incompetent, or coerced.      </a:t>
            </a:r>
          </a:p>
          <a:p>
            <a:pPr marL="400050" lvl="2" indent="0">
              <a:buNone/>
            </a:pPr>
            <a:endParaRPr lang="en-US" sz="1400" dirty="0"/>
          </a:p>
          <a:p>
            <a:pPr marL="400050" lvl="2" indent="0">
              <a:buNone/>
            </a:pPr>
            <a:r>
              <a:rPr lang="en-US" sz="1400" dirty="0" smtClean="0"/>
              <a:t>	But sexual abuse of a minor and statutory rape count only if they satisfy 	elements of 18 U.S.C. § 2441(c).  In other words,  these offenses must have 	following elements: </a:t>
            </a:r>
          </a:p>
          <a:p>
            <a:pPr marL="400050" lvl="2" indent="0">
              <a:buNone/>
            </a:pPr>
            <a:endParaRPr lang="en-US" sz="1400" dirty="0"/>
          </a:p>
          <a:p>
            <a:pPr marL="400050" lvl="2" indent="0">
              <a:buNone/>
            </a:pPr>
            <a:r>
              <a:rPr lang="en-US" sz="1400" dirty="0" smtClean="0"/>
              <a:t>	Either minor victim must be between ages 12-15 and 4 years younger than 	defendant </a:t>
            </a:r>
            <a:r>
              <a:rPr lang="en-US" sz="1400" dirty="0" smtClean="0">
                <a:solidFill>
                  <a:srgbClr val="33CCFF"/>
                </a:solidFill>
              </a:rPr>
              <a:t>+</a:t>
            </a:r>
            <a:r>
              <a:rPr lang="en-US" sz="1400" dirty="0"/>
              <a:t> </a:t>
            </a:r>
            <a:r>
              <a:rPr lang="en-US" sz="1400" dirty="0" smtClean="0"/>
              <a:t>defendant engaged in sexual act using force, threats of force, 	rendered minor unconscious, or drugged minor, etc., </a:t>
            </a:r>
            <a:r>
              <a:rPr lang="en-US" sz="1400" dirty="0" smtClean="0">
                <a:solidFill>
                  <a:srgbClr val="33CCFF"/>
                </a:solidFill>
              </a:rPr>
              <a:t>or </a:t>
            </a:r>
          </a:p>
          <a:p>
            <a:pPr marL="400050" lvl="2" indent="0">
              <a:buNone/>
            </a:pPr>
            <a:endParaRPr lang="en-US" sz="1400" dirty="0"/>
          </a:p>
          <a:p>
            <a:pPr marL="400050" lvl="2" indent="0">
              <a:buNone/>
            </a:pPr>
            <a:r>
              <a:rPr lang="en-US" sz="1400" dirty="0" smtClean="0"/>
              <a:t>	Sexual act with minor under the age of 12. </a:t>
            </a:r>
          </a:p>
          <a:p>
            <a:pPr marL="0" indent="0">
              <a:buNone/>
            </a:pPr>
            <a:endParaRPr lang="en-US" sz="1400" dirty="0" smtClean="0"/>
          </a:p>
          <a:p>
            <a:pPr marL="0" indent="0">
              <a:buNone/>
            </a:pPr>
            <a:r>
              <a:rPr lang="en-US" sz="2400" dirty="0" smtClean="0">
                <a:solidFill>
                  <a:srgbClr val="FFFF99"/>
                </a:solidFill>
              </a:rPr>
              <a:t>Remember:</a:t>
            </a:r>
            <a:r>
              <a:rPr lang="en-US" sz="2400" dirty="0" smtClean="0"/>
              <a:t> categorical approach applies under old 		 law and new law.</a:t>
            </a:r>
          </a:p>
          <a:p>
            <a:endParaRPr lang="en-US" sz="2400" dirty="0"/>
          </a:p>
          <a:p>
            <a:pPr marL="0" indent="0">
              <a:buNone/>
            </a:pPr>
            <a:endParaRPr lang="en-US" dirty="0" smtClean="0"/>
          </a:p>
        </p:txBody>
      </p:sp>
    </p:spTree>
    <p:extLst>
      <p:ext uri="{BB962C8B-B14F-4D97-AF65-F5344CB8AC3E}">
        <p14:creationId xmlns:p14="http://schemas.microsoft.com/office/powerpoint/2010/main" val="15880485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z="2400" i="1" dirty="0" smtClean="0">
                <a:solidFill>
                  <a:schemeClr val="tx2">
                    <a:lumMod val="75000"/>
                  </a:schemeClr>
                </a:solidFill>
              </a:rPr>
              <a:t>Johnson:</a:t>
            </a:r>
            <a:r>
              <a:rPr lang="en-US" sz="2400" i="1" dirty="0" smtClean="0"/>
              <a:t>  </a:t>
            </a:r>
            <a:r>
              <a:rPr lang="en-US" sz="2400" dirty="0" smtClean="0">
                <a:solidFill>
                  <a:srgbClr val="33CCFF"/>
                </a:solidFill>
              </a:rPr>
              <a:t>Residual Clause Void for Vagueness </a:t>
            </a:r>
            <a:endParaRPr lang="en-US" sz="2400" dirty="0">
              <a:solidFill>
                <a:srgbClr val="33CCFF"/>
              </a:solidFill>
            </a:endParaRPr>
          </a:p>
        </p:txBody>
      </p:sp>
      <p:sp>
        <p:nvSpPr>
          <p:cNvPr id="3" name="Content Placeholder 2"/>
          <p:cNvSpPr>
            <a:spLocks noGrp="1"/>
          </p:cNvSpPr>
          <p:nvPr>
            <p:ph idx="1"/>
          </p:nvPr>
        </p:nvSpPr>
        <p:spPr>
          <a:xfrm>
            <a:off x="432486" y="1138881"/>
            <a:ext cx="8229600" cy="4759325"/>
          </a:xfrm>
        </p:spPr>
        <p:txBody>
          <a:bodyPr/>
          <a:lstStyle/>
          <a:p>
            <a:pPr marL="0" indent="0">
              <a:buNone/>
            </a:pPr>
            <a:r>
              <a:rPr lang="en-US" sz="2000" dirty="0" smtClean="0"/>
              <a:t>Reasons turn on uncertainty of </a:t>
            </a:r>
            <a:r>
              <a:rPr lang="en-US" sz="2000" dirty="0" smtClean="0">
                <a:solidFill>
                  <a:srgbClr val="33CCFF"/>
                </a:solidFill>
              </a:rPr>
              <a:t>ordinary case inquiry:</a:t>
            </a:r>
          </a:p>
          <a:p>
            <a:pPr marL="0" indent="0">
              <a:buNone/>
            </a:pPr>
            <a:endParaRPr lang="en-US" sz="2000" dirty="0" smtClean="0">
              <a:solidFill>
                <a:schemeClr val="tx2">
                  <a:lumMod val="75000"/>
                </a:schemeClr>
              </a:solidFill>
            </a:endParaRPr>
          </a:p>
          <a:p>
            <a:pPr marL="0" indent="0">
              <a:buNone/>
            </a:pPr>
            <a:r>
              <a:rPr lang="en-US" sz="2000" dirty="0" smtClean="0"/>
              <a:t>1.  	Grave uncertainty about how to estimate risk 		because no one knows how to determine what 		the </a:t>
            </a:r>
            <a:r>
              <a:rPr lang="en-US" sz="2000" dirty="0" smtClean="0">
                <a:solidFill>
                  <a:srgbClr val="33CCFF"/>
                </a:solidFill>
              </a:rPr>
              <a:t>ordinary case </a:t>
            </a:r>
            <a:r>
              <a:rPr lang="en-US" sz="2000" dirty="0" smtClean="0"/>
              <a:t>of a crime is:  </a:t>
            </a:r>
            <a:r>
              <a:rPr lang="en-US" sz="2000" dirty="0" smtClean="0">
                <a:solidFill>
                  <a:schemeClr val="tx2">
                    <a:lumMod val="75000"/>
                  </a:schemeClr>
                </a:solidFill>
              </a:rPr>
              <a:t>Gut instinct, common 	sense, statistics, </a:t>
            </a:r>
            <a:r>
              <a:rPr lang="en-US" sz="2000" dirty="0" err="1" smtClean="0">
                <a:solidFill>
                  <a:schemeClr val="tx2">
                    <a:lumMod val="75000"/>
                  </a:schemeClr>
                </a:solidFill>
              </a:rPr>
              <a:t>google</a:t>
            </a:r>
            <a:r>
              <a:rPr lang="en-US" sz="2000" dirty="0">
                <a:solidFill>
                  <a:schemeClr val="tx2">
                    <a:lumMod val="75000"/>
                  </a:schemeClr>
                </a:solidFill>
              </a:rPr>
              <a:t> </a:t>
            </a:r>
            <a:r>
              <a:rPr lang="en-US" sz="2000" dirty="0" smtClean="0">
                <a:solidFill>
                  <a:schemeClr val="tx2">
                    <a:lumMod val="75000"/>
                  </a:schemeClr>
                </a:solidFill>
              </a:rPr>
              <a:t>search – not sufficient guides.</a:t>
            </a:r>
          </a:p>
          <a:p>
            <a:pPr marL="0" indent="0">
              <a:buNone/>
            </a:pPr>
            <a:endParaRPr lang="en-US" sz="2000" dirty="0">
              <a:solidFill>
                <a:schemeClr val="tx2">
                  <a:lumMod val="75000"/>
                </a:schemeClr>
              </a:solidFill>
            </a:endParaRPr>
          </a:p>
          <a:p>
            <a:pPr marL="0" indent="0">
              <a:buNone/>
            </a:pPr>
            <a:r>
              <a:rPr lang="en-US" sz="2000" dirty="0" smtClean="0"/>
              <a:t>2.	Grave uncertainty about how to determine quantum of 	risk (i.e., how much risk) because  quantum of risk is 	tied to </a:t>
            </a:r>
            <a:r>
              <a:rPr lang="en-US" sz="2000" dirty="0" smtClean="0">
                <a:solidFill>
                  <a:srgbClr val="33CCFF"/>
                </a:solidFill>
              </a:rPr>
              <a:t>	ordinary case</a:t>
            </a:r>
            <a:r>
              <a:rPr lang="en-US" sz="2000" dirty="0" smtClean="0"/>
              <a:t>.  Again, back to </a:t>
            </a:r>
            <a:r>
              <a:rPr lang="en-US" sz="2000" dirty="0" smtClean="0">
                <a:solidFill>
                  <a:srgbClr val="33CCFF"/>
                </a:solidFill>
              </a:rPr>
              <a:t>ordinary case 	</a:t>
            </a:r>
            <a:r>
              <a:rPr lang="en-US" sz="2000" dirty="0" smtClean="0"/>
              <a:t>problem. </a:t>
            </a:r>
          </a:p>
          <a:p>
            <a:pPr marL="0" indent="0">
              <a:buNone/>
            </a:pPr>
            <a:endParaRPr lang="en-US" sz="2000" dirty="0" smtClean="0">
              <a:solidFill>
                <a:schemeClr val="tx2">
                  <a:lumMod val="75000"/>
                </a:schemeClr>
              </a:solidFill>
            </a:endParaRPr>
          </a:p>
          <a:p>
            <a:pPr marL="0" indent="0">
              <a:buNone/>
            </a:pPr>
            <a:r>
              <a:rPr lang="en-US" sz="2000" dirty="0" smtClean="0">
                <a:solidFill>
                  <a:schemeClr val="tx2">
                    <a:lumMod val="75000"/>
                  </a:schemeClr>
                </a:solidFill>
              </a:rPr>
              <a:t>Denies fair notice </a:t>
            </a:r>
            <a:r>
              <a:rPr lang="en-US" sz="2000" dirty="0" smtClean="0"/>
              <a:t>and </a:t>
            </a:r>
            <a:r>
              <a:rPr lang="en-US" sz="2000" dirty="0" smtClean="0">
                <a:solidFill>
                  <a:schemeClr val="tx2">
                    <a:lumMod val="75000"/>
                  </a:schemeClr>
                </a:solidFill>
              </a:rPr>
              <a:t>invites arbitrary enforcement</a:t>
            </a:r>
            <a:r>
              <a:rPr lang="en-US" sz="2000" dirty="0" smtClean="0">
                <a:solidFill>
                  <a:srgbClr val="FFFF00"/>
                </a:solidFill>
              </a:rPr>
              <a:t>	</a:t>
            </a:r>
          </a:p>
        </p:txBody>
      </p:sp>
    </p:spTree>
    <p:extLst>
      <p:ext uri="{BB962C8B-B14F-4D97-AF65-F5344CB8AC3E}">
        <p14:creationId xmlns:p14="http://schemas.microsoft.com/office/powerpoint/2010/main" val="2789696992"/>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03187"/>
          </a:xfrm>
        </p:spPr>
        <p:txBody>
          <a:bodyPr/>
          <a:lstStyle/>
          <a:p>
            <a:r>
              <a:rPr lang="en-US" sz="2800" dirty="0" smtClean="0">
                <a:solidFill>
                  <a:schemeClr val="tx2">
                    <a:lumMod val="75000"/>
                  </a:schemeClr>
                </a:solidFill>
              </a:rPr>
              <a:t>New Career Offender Commentary</a:t>
            </a:r>
            <a:endParaRPr lang="en-US" sz="2800" dirty="0">
              <a:solidFill>
                <a:schemeClr val="tx2">
                  <a:lumMod val="75000"/>
                </a:schemeClr>
              </a:solidFill>
            </a:endParaRPr>
          </a:p>
        </p:txBody>
      </p:sp>
      <p:sp>
        <p:nvSpPr>
          <p:cNvPr id="3" name="Content Placeholder 2"/>
          <p:cNvSpPr>
            <a:spLocks noGrp="1"/>
          </p:cNvSpPr>
          <p:nvPr>
            <p:ph idx="1"/>
          </p:nvPr>
        </p:nvSpPr>
        <p:spPr>
          <a:xfrm>
            <a:off x="457200" y="609600"/>
            <a:ext cx="8229600" cy="4911725"/>
          </a:xfrm>
        </p:spPr>
        <p:txBody>
          <a:bodyPr/>
          <a:lstStyle/>
          <a:p>
            <a:pPr marL="0" indent="0">
              <a:buNone/>
            </a:pPr>
            <a:endParaRPr lang="en-US" sz="1600" dirty="0" smtClean="0"/>
          </a:p>
          <a:p>
            <a:pPr marL="0" indent="0">
              <a:buNone/>
            </a:pPr>
            <a:r>
              <a:rPr lang="en-US" sz="1600" dirty="0" smtClean="0"/>
              <a:t>The new commentary only includes inchoate offenses: </a:t>
            </a:r>
            <a:r>
              <a:rPr lang="en-US" sz="1600" dirty="0">
                <a:solidFill>
                  <a:srgbClr val="33CCFF"/>
                </a:solidFill>
              </a:rPr>
              <a:t>c</a:t>
            </a:r>
            <a:r>
              <a:rPr lang="en-US" sz="1600" dirty="0" smtClean="0">
                <a:solidFill>
                  <a:srgbClr val="33CCFF"/>
                </a:solidFill>
              </a:rPr>
              <a:t>onspiracy, attempts, and aiding and abetting</a:t>
            </a:r>
          </a:p>
          <a:p>
            <a:pPr marL="0" indent="0">
              <a:buNone/>
            </a:pPr>
            <a:endParaRPr lang="en-US" sz="1600" dirty="0"/>
          </a:p>
          <a:p>
            <a:pPr marL="0" indent="0">
              <a:buNone/>
            </a:pPr>
            <a:r>
              <a:rPr lang="en-US" sz="1200" dirty="0" smtClean="0"/>
              <a:t>Two challenges: </a:t>
            </a:r>
          </a:p>
          <a:p>
            <a:pPr marL="0" indent="0">
              <a:buNone/>
            </a:pPr>
            <a:endParaRPr lang="en-US" sz="1200" dirty="0"/>
          </a:p>
          <a:p>
            <a:pPr marL="0" lvl="1" indent="0">
              <a:buClr>
                <a:schemeClr val="hlink"/>
              </a:buClr>
              <a:buSzPct val="60000"/>
              <a:buNone/>
            </a:pPr>
            <a:r>
              <a:rPr lang="en-US" sz="1200" dirty="0" smtClean="0"/>
              <a:t>1.	The commentary cannot </a:t>
            </a:r>
            <a:r>
              <a:rPr lang="en-US" sz="1200" dirty="0" smtClean="0">
                <a:solidFill>
                  <a:srgbClr val="33CCFF"/>
                </a:solidFill>
              </a:rPr>
              <a:t>expand the text </a:t>
            </a:r>
            <a:r>
              <a:rPr lang="en-US" sz="1200" dirty="0" smtClean="0"/>
              <a:t>of the guideline (force clause or enumerated 	offenses clause) because it is </a:t>
            </a:r>
            <a:r>
              <a:rPr lang="en-US" sz="1200" dirty="0" smtClean="0">
                <a:solidFill>
                  <a:srgbClr val="33CCFF"/>
                </a:solidFill>
              </a:rPr>
              <a:t>does not have freestanding power</a:t>
            </a:r>
            <a:r>
              <a:rPr lang="en-US" sz="1200" dirty="0" smtClean="0"/>
              <a:t>. </a:t>
            </a:r>
            <a:r>
              <a:rPr lang="en-US" sz="1200" i="1" dirty="0">
                <a:solidFill>
                  <a:schemeClr val="tx2">
                    <a:lumMod val="75000"/>
                  </a:schemeClr>
                </a:solidFill>
              </a:rPr>
              <a:t>United States v. Stinson, </a:t>
            </a:r>
            <a:r>
              <a:rPr lang="en-US" sz="1200" i="1" dirty="0" smtClean="0">
                <a:solidFill>
                  <a:schemeClr val="tx2">
                    <a:lumMod val="75000"/>
                  </a:schemeClr>
                </a:solidFill>
              </a:rPr>
              <a:t>	</a:t>
            </a:r>
            <a:r>
              <a:rPr lang="en-US" sz="1200" dirty="0" smtClean="0">
                <a:solidFill>
                  <a:schemeClr val="tx2">
                    <a:lumMod val="75000"/>
                  </a:schemeClr>
                </a:solidFill>
              </a:rPr>
              <a:t>508 U.S. 36 (</a:t>
            </a:r>
            <a:r>
              <a:rPr lang="en-US" sz="1200" dirty="0">
                <a:solidFill>
                  <a:schemeClr val="tx2">
                    <a:lumMod val="75000"/>
                  </a:schemeClr>
                </a:solidFill>
              </a:rPr>
              <a:t>1993); </a:t>
            </a:r>
            <a:r>
              <a:rPr lang="en-US" sz="1200" i="1" dirty="0">
                <a:solidFill>
                  <a:schemeClr val="tx2">
                    <a:lumMod val="75000"/>
                  </a:schemeClr>
                </a:solidFill>
              </a:rPr>
              <a:t>United States v. Shell</a:t>
            </a:r>
            <a:r>
              <a:rPr lang="en-US" sz="1200" dirty="0">
                <a:solidFill>
                  <a:schemeClr val="tx2">
                    <a:lumMod val="75000"/>
                  </a:schemeClr>
                </a:solidFill>
              </a:rPr>
              <a:t>, 789 F.3d 335, 340 (4</a:t>
            </a:r>
            <a:r>
              <a:rPr lang="en-US" sz="1200" baseline="30000" dirty="0">
                <a:solidFill>
                  <a:schemeClr val="tx2">
                    <a:lumMod val="75000"/>
                  </a:schemeClr>
                </a:solidFill>
              </a:rPr>
              <a:t>th</a:t>
            </a:r>
            <a:r>
              <a:rPr lang="en-US" sz="1200" dirty="0">
                <a:solidFill>
                  <a:schemeClr val="tx2">
                    <a:lumMod val="75000"/>
                  </a:schemeClr>
                </a:solidFill>
              </a:rPr>
              <a:t> Cir. 2015</a:t>
            </a:r>
            <a:r>
              <a:rPr lang="en-US" sz="1200" dirty="0" smtClean="0">
                <a:solidFill>
                  <a:schemeClr val="tx2">
                    <a:lumMod val="75000"/>
                  </a:schemeClr>
                </a:solidFill>
              </a:rPr>
              <a:t>); </a:t>
            </a:r>
            <a:r>
              <a:rPr lang="en-US" sz="1200" i="1" dirty="0" smtClean="0">
                <a:solidFill>
                  <a:schemeClr val="tx2">
                    <a:lumMod val="75000"/>
                  </a:schemeClr>
                </a:solidFill>
              </a:rPr>
              <a:t>United 	States v. Bell</a:t>
            </a:r>
            <a:r>
              <a:rPr lang="en-US" sz="1200" dirty="0">
                <a:solidFill>
                  <a:schemeClr val="tx2">
                    <a:lumMod val="75000"/>
                  </a:schemeClr>
                </a:solidFill>
              </a:rPr>
              <a:t>, 840 F.3d 963 (8</a:t>
            </a:r>
            <a:r>
              <a:rPr lang="en-US" sz="1200" baseline="30000" dirty="0">
                <a:solidFill>
                  <a:schemeClr val="tx2">
                    <a:lumMod val="75000"/>
                  </a:schemeClr>
                </a:solidFill>
              </a:rPr>
              <a:t>th</a:t>
            </a:r>
            <a:r>
              <a:rPr lang="en-US" sz="1200" dirty="0">
                <a:solidFill>
                  <a:schemeClr val="tx2">
                    <a:lumMod val="75000"/>
                  </a:schemeClr>
                </a:solidFill>
              </a:rPr>
              <a:t> Cir. 2016); </a:t>
            </a:r>
            <a:r>
              <a:rPr lang="en-US" sz="1200" i="1" dirty="0">
                <a:solidFill>
                  <a:schemeClr val="tx2">
                    <a:lumMod val="75000"/>
                  </a:schemeClr>
                </a:solidFill>
              </a:rPr>
              <a:t>United States </a:t>
            </a:r>
            <a:r>
              <a:rPr lang="en-US" sz="1200" i="1" dirty="0" smtClean="0">
                <a:solidFill>
                  <a:schemeClr val="tx2">
                    <a:lumMod val="75000"/>
                  </a:schemeClr>
                </a:solidFill>
              </a:rPr>
              <a:t>v. Rollins</a:t>
            </a:r>
            <a:r>
              <a:rPr lang="en-US" sz="1200" i="1" dirty="0">
                <a:solidFill>
                  <a:schemeClr val="tx2">
                    <a:lumMod val="75000"/>
                  </a:schemeClr>
                </a:solidFill>
              </a:rPr>
              <a:t>, </a:t>
            </a:r>
            <a:r>
              <a:rPr lang="en-US" sz="1200" dirty="0">
                <a:solidFill>
                  <a:schemeClr val="tx2">
                    <a:lumMod val="75000"/>
                  </a:schemeClr>
                </a:solidFill>
              </a:rPr>
              <a:t>836 F.3d 737 (7</a:t>
            </a:r>
            <a:r>
              <a:rPr lang="en-US" sz="1200" baseline="30000" dirty="0">
                <a:solidFill>
                  <a:schemeClr val="tx2">
                    <a:lumMod val="75000"/>
                  </a:schemeClr>
                </a:solidFill>
              </a:rPr>
              <a:t>th</a:t>
            </a:r>
            <a:r>
              <a:rPr lang="en-US" sz="1200" dirty="0">
                <a:solidFill>
                  <a:schemeClr val="tx2">
                    <a:lumMod val="75000"/>
                  </a:schemeClr>
                </a:solidFill>
              </a:rPr>
              <a:t> Cir. </a:t>
            </a:r>
            <a:r>
              <a:rPr lang="en-US" sz="1200" dirty="0" smtClean="0">
                <a:solidFill>
                  <a:schemeClr val="tx2">
                    <a:lumMod val="75000"/>
                  </a:schemeClr>
                </a:solidFill>
              </a:rPr>
              <a:t>	2016);</a:t>
            </a:r>
            <a:r>
              <a:rPr lang="en-US" sz="1200" dirty="0"/>
              <a:t> </a:t>
            </a:r>
            <a:r>
              <a:rPr lang="en-US" sz="1200" i="1" dirty="0" smtClean="0">
                <a:solidFill>
                  <a:schemeClr val="tx2">
                    <a:lumMod val="75000"/>
                  </a:schemeClr>
                </a:solidFill>
              </a:rPr>
              <a:t>United </a:t>
            </a:r>
            <a:r>
              <a:rPr lang="en-US" sz="1200" i="1" dirty="0">
                <a:solidFill>
                  <a:schemeClr val="tx2">
                    <a:lumMod val="75000"/>
                  </a:schemeClr>
                </a:solidFill>
              </a:rPr>
              <a:t>States v. </a:t>
            </a:r>
            <a:r>
              <a:rPr lang="en-US" sz="1200" i="1" dirty="0" smtClean="0">
                <a:solidFill>
                  <a:schemeClr val="tx2">
                    <a:lumMod val="75000"/>
                  </a:schemeClr>
                </a:solidFill>
              </a:rPr>
              <a:t>Soto-Rivera</a:t>
            </a:r>
            <a:r>
              <a:rPr lang="en-US" sz="1200" dirty="0" smtClean="0">
                <a:solidFill>
                  <a:schemeClr val="tx2">
                    <a:lumMod val="75000"/>
                  </a:schemeClr>
                </a:solidFill>
              </a:rPr>
              <a:t>, 811 </a:t>
            </a:r>
            <a:r>
              <a:rPr lang="en-US" sz="1200" dirty="0">
                <a:solidFill>
                  <a:schemeClr val="tx2">
                    <a:lumMod val="75000"/>
                  </a:schemeClr>
                </a:solidFill>
              </a:rPr>
              <a:t>F.3d 53 (1</a:t>
            </a:r>
            <a:r>
              <a:rPr lang="en-US" sz="1200" baseline="30000" dirty="0">
                <a:solidFill>
                  <a:schemeClr val="tx2">
                    <a:lumMod val="75000"/>
                  </a:schemeClr>
                </a:solidFill>
              </a:rPr>
              <a:t>st</a:t>
            </a:r>
            <a:r>
              <a:rPr lang="en-US" sz="1200" dirty="0">
                <a:solidFill>
                  <a:schemeClr val="tx2">
                    <a:lumMod val="75000"/>
                  </a:schemeClr>
                </a:solidFill>
              </a:rPr>
              <a:t> Cir. 2016);</a:t>
            </a:r>
            <a:r>
              <a:rPr lang="en-US" sz="1200" dirty="0"/>
              <a:t> </a:t>
            </a:r>
            <a:r>
              <a:rPr lang="en-US" sz="1200" i="1" dirty="0">
                <a:solidFill>
                  <a:schemeClr val="tx2">
                    <a:lumMod val="75000"/>
                  </a:schemeClr>
                </a:solidFill>
              </a:rPr>
              <a:t>United States v. Armijo</a:t>
            </a:r>
            <a:r>
              <a:rPr lang="en-US" sz="1200" dirty="0">
                <a:solidFill>
                  <a:schemeClr val="tx2">
                    <a:lumMod val="75000"/>
                  </a:schemeClr>
                </a:solidFill>
              </a:rPr>
              <a:t>, </a:t>
            </a:r>
            <a:r>
              <a:rPr lang="en-US" sz="1200" dirty="0" smtClean="0">
                <a:solidFill>
                  <a:schemeClr val="tx2">
                    <a:lumMod val="75000"/>
                  </a:schemeClr>
                </a:solidFill>
              </a:rPr>
              <a:t>	651 </a:t>
            </a:r>
            <a:r>
              <a:rPr lang="en-US" sz="1200" dirty="0">
                <a:solidFill>
                  <a:schemeClr val="tx2">
                    <a:lumMod val="75000"/>
                  </a:schemeClr>
                </a:solidFill>
              </a:rPr>
              <a:t>F.3d </a:t>
            </a:r>
            <a:r>
              <a:rPr lang="en-US" sz="1200" dirty="0" smtClean="0">
                <a:solidFill>
                  <a:schemeClr val="tx2">
                    <a:lumMod val="75000"/>
                  </a:schemeClr>
                </a:solidFill>
              </a:rPr>
              <a:t>1226 (10</a:t>
            </a:r>
            <a:r>
              <a:rPr lang="en-US" sz="1200" baseline="30000" dirty="0" smtClean="0">
                <a:solidFill>
                  <a:schemeClr val="tx2">
                    <a:lumMod val="75000"/>
                  </a:schemeClr>
                </a:solidFill>
              </a:rPr>
              <a:t>th</a:t>
            </a:r>
            <a:r>
              <a:rPr lang="en-US" sz="1200" dirty="0" smtClean="0">
                <a:solidFill>
                  <a:schemeClr val="tx2">
                    <a:lumMod val="75000"/>
                  </a:schemeClr>
                </a:solidFill>
              </a:rPr>
              <a:t> </a:t>
            </a:r>
            <a:r>
              <a:rPr lang="en-US" sz="1200" dirty="0">
                <a:solidFill>
                  <a:schemeClr val="tx2">
                    <a:lumMod val="75000"/>
                  </a:schemeClr>
                </a:solidFill>
              </a:rPr>
              <a:t>Cir. </a:t>
            </a:r>
            <a:r>
              <a:rPr lang="en-US" sz="1200" dirty="0" smtClean="0">
                <a:solidFill>
                  <a:schemeClr val="tx2">
                    <a:lumMod val="75000"/>
                  </a:schemeClr>
                </a:solidFill>
              </a:rPr>
              <a:t>2011).</a:t>
            </a:r>
          </a:p>
          <a:p>
            <a:pPr marL="0" lvl="1" indent="0">
              <a:buClr>
                <a:schemeClr val="hlink"/>
              </a:buClr>
              <a:buSzPct val="60000"/>
              <a:buNone/>
            </a:pPr>
            <a:endParaRPr lang="en-US" sz="1200" dirty="0" smtClean="0">
              <a:solidFill>
                <a:schemeClr val="tx2">
                  <a:lumMod val="75000"/>
                </a:schemeClr>
              </a:solidFill>
            </a:endParaRPr>
          </a:p>
          <a:p>
            <a:pPr marL="0" lvl="1" indent="0">
              <a:buClr>
                <a:schemeClr val="hlink"/>
              </a:buClr>
              <a:buSzPct val="60000"/>
              <a:buNone/>
            </a:pPr>
            <a:r>
              <a:rPr lang="en-US" sz="1200" dirty="0" smtClean="0">
                <a:solidFill>
                  <a:schemeClr val="tx2">
                    <a:lumMod val="75000"/>
                  </a:schemeClr>
                </a:solidFill>
              </a:rPr>
              <a:t>	</a:t>
            </a:r>
            <a:r>
              <a:rPr lang="en-US" sz="1200" dirty="0">
                <a:solidFill>
                  <a:srgbClr val="33CCFF"/>
                </a:solidFill>
              </a:rPr>
              <a:t>Enumerated offenses: </a:t>
            </a:r>
            <a:r>
              <a:rPr lang="en-US" sz="1200" dirty="0" smtClean="0"/>
              <a:t>Under </a:t>
            </a:r>
            <a:r>
              <a:rPr lang="en-US" sz="1200" i="1" dirty="0" smtClean="0"/>
              <a:t>Stinson</a:t>
            </a:r>
            <a:r>
              <a:rPr lang="en-US" sz="1200" dirty="0">
                <a:solidFill>
                  <a:srgbClr val="FFFF00"/>
                </a:solidFill>
              </a:rPr>
              <a:t>, </a:t>
            </a:r>
            <a:r>
              <a:rPr lang="en-US" sz="1200" dirty="0" smtClean="0">
                <a:solidFill>
                  <a:srgbClr val="FFFF00"/>
                </a:solidFill>
              </a:rPr>
              <a:t>no inchoate offenses </a:t>
            </a:r>
            <a:r>
              <a:rPr lang="en-US" sz="1200" dirty="0" smtClean="0"/>
              <a:t>can qualify </a:t>
            </a:r>
            <a:r>
              <a:rPr lang="en-US" sz="1200" dirty="0"/>
              <a:t>as </a:t>
            </a:r>
            <a:r>
              <a:rPr lang="en-US" sz="1200" dirty="0">
                <a:solidFill>
                  <a:srgbClr val="FFFF00"/>
                </a:solidFill>
              </a:rPr>
              <a:t>enumerated </a:t>
            </a:r>
            <a:r>
              <a:rPr lang="en-US" sz="1200" dirty="0" smtClean="0">
                <a:solidFill>
                  <a:srgbClr val="FFFF00"/>
                </a:solidFill>
              </a:rPr>
              <a:t>	offenses </a:t>
            </a:r>
            <a:r>
              <a:rPr lang="en-US" sz="1200" dirty="0"/>
              <a:t>because text of career offender guideline only includes completed enumerated </a:t>
            </a:r>
            <a:r>
              <a:rPr lang="en-US" sz="1200" dirty="0" smtClean="0"/>
              <a:t>	offenses</a:t>
            </a:r>
            <a:r>
              <a:rPr lang="en-US" sz="1200" dirty="0"/>
              <a:t>.  </a:t>
            </a:r>
          </a:p>
          <a:p>
            <a:pPr marL="0" lvl="1" indent="0">
              <a:buClr>
                <a:schemeClr val="hlink"/>
              </a:buClr>
              <a:buSzPct val="60000"/>
              <a:buNone/>
            </a:pPr>
            <a:endParaRPr lang="en-US" sz="1200" i="1" dirty="0" smtClean="0"/>
          </a:p>
          <a:p>
            <a:pPr marL="0" lvl="1" indent="0">
              <a:buClr>
                <a:schemeClr val="hlink"/>
              </a:buClr>
              <a:buSzPct val="60000"/>
              <a:buNone/>
            </a:pPr>
            <a:r>
              <a:rPr lang="en-US" sz="1200" i="1" dirty="0"/>
              <a:t>	</a:t>
            </a:r>
            <a:r>
              <a:rPr lang="en-US" sz="1200" dirty="0" smtClean="0">
                <a:solidFill>
                  <a:srgbClr val="33CCFF"/>
                </a:solidFill>
              </a:rPr>
              <a:t>Force </a:t>
            </a:r>
            <a:r>
              <a:rPr lang="en-US" sz="1200" dirty="0">
                <a:solidFill>
                  <a:srgbClr val="33CCFF"/>
                </a:solidFill>
              </a:rPr>
              <a:t>clause: </a:t>
            </a:r>
            <a:r>
              <a:rPr lang="en-US" sz="1200" dirty="0"/>
              <a:t>Also, </a:t>
            </a:r>
            <a:r>
              <a:rPr lang="en-US" sz="1200" dirty="0">
                <a:solidFill>
                  <a:srgbClr val="FFFF00"/>
                </a:solidFill>
              </a:rPr>
              <a:t>conspiracies </a:t>
            </a:r>
            <a:r>
              <a:rPr lang="en-US" sz="1200" dirty="0"/>
              <a:t>noted in commentary can’t qualify under </a:t>
            </a:r>
            <a:r>
              <a:rPr lang="en-US" sz="1200" dirty="0">
                <a:solidFill>
                  <a:schemeClr val="tx2">
                    <a:lumMod val="75000"/>
                  </a:schemeClr>
                </a:solidFill>
              </a:rPr>
              <a:t>force clause </a:t>
            </a:r>
            <a:r>
              <a:rPr lang="en-US" sz="1200" dirty="0" smtClean="0">
                <a:solidFill>
                  <a:schemeClr val="tx2">
                    <a:lumMod val="75000"/>
                  </a:schemeClr>
                </a:solidFill>
              </a:rPr>
              <a:t>	</a:t>
            </a:r>
            <a:r>
              <a:rPr lang="en-US" sz="1200" dirty="0" smtClean="0">
                <a:solidFill>
                  <a:schemeClr val="tx1">
                    <a:lumMod val="95000"/>
                  </a:schemeClr>
                </a:solidFill>
              </a:rPr>
              <a:t>because </a:t>
            </a:r>
            <a:r>
              <a:rPr lang="en-US" sz="1200" dirty="0">
                <a:solidFill>
                  <a:schemeClr val="tx1">
                    <a:lumMod val="95000"/>
                  </a:schemeClr>
                </a:solidFill>
              </a:rPr>
              <a:t>not included in text of force clause</a:t>
            </a:r>
            <a:r>
              <a:rPr lang="en-US" sz="1200" dirty="0"/>
              <a:t>. </a:t>
            </a:r>
            <a:endParaRPr lang="en-US" sz="1200" i="1" dirty="0"/>
          </a:p>
          <a:p>
            <a:pPr marL="0" lvl="1" indent="0">
              <a:buClr>
                <a:schemeClr val="hlink"/>
              </a:buClr>
              <a:buSzPct val="60000"/>
              <a:buNone/>
            </a:pPr>
            <a:endParaRPr lang="en-US" sz="1200" dirty="0" smtClean="0">
              <a:solidFill>
                <a:schemeClr val="tx2">
                  <a:lumMod val="75000"/>
                </a:schemeClr>
              </a:solidFill>
            </a:endParaRPr>
          </a:p>
          <a:p>
            <a:pPr marL="0" lvl="1" indent="0">
              <a:buClr>
                <a:schemeClr val="hlink"/>
              </a:buClr>
              <a:buSzPct val="60000"/>
              <a:buNone/>
            </a:pPr>
            <a:endParaRPr lang="en-US" sz="1200" dirty="0" smtClean="0">
              <a:solidFill>
                <a:schemeClr val="tx2">
                  <a:lumMod val="75000"/>
                </a:schemeClr>
              </a:solidFill>
            </a:endParaRPr>
          </a:p>
          <a:p>
            <a:pPr marL="0" indent="0">
              <a:buNone/>
            </a:pPr>
            <a:r>
              <a:rPr lang="en-US" sz="1200" dirty="0" smtClean="0"/>
              <a:t>2.	The prior conspiracy, attempt, or aiding and abetting offense is </a:t>
            </a:r>
            <a:r>
              <a:rPr lang="en-US" sz="1200" dirty="0" smtClean="0">
                <a:solidFill>
                  <a:srgbClr val="33CCFF"/>
                </a:solidFill>
              </a:rPr>
              <a:t>not generic</a:t>
            </a:r>
            <a:r>
              <a:rPr lang="en-US" sz="1200" dirty="0" smtClean="0"/>
              <a:t>.  </a:t>
            </a:r>
            <a:r>
              <a:rPr lang="en-US" sz="1200" i="1" dirty="0" smtClean="0"/>
              <a:t>See</a:t>
            </a:r>
            <a:r>
              <a:rPr lang="en-US" sz="1200" dirty="0" smtClean="0"/>
              <a:t> previous 	slide on generic definition of attempt and aiding and abetting.  </a:t>
            </a:r>
            <a:r>
              <a:rPr lang="en-US" sz="1200" i="1" dirty="0" smtClean="0">
                <a:solidFill>
                  <a:srgbClr val="33CCFF"/>
                </a:solidFill>
              </a:rPr>
              <a:t>See also </a:t>
            </a:r>
            <a:r>
              <a:rPr lang="en-US" sz="1200" dirty="0">
                <a:solidFill>
                  <a:srgbClr val="33CCFF"/>
                </a:solidFill>
              </a:rPr>
              <a:t> </a:t>
            </a:r>
            <a:r>
              <a:rPr lang="en-US" sz="1200" i="1" dirty="0" smtClean="0"/>
              <a:t>United States v. 	Martinez-Cruz</a:t>
            </a:r>
            <a:r>
              <a:rPr lang="en-US" sz="1200" dirty="0" smtClean="0"/>
              <a:t>, 836 F.3d 1305, 1314 (10</a:t>
            </a:r>
            <a:r>
              <a:rPr lang="en-US" sz="1200" baseline="30000" dirty="0" smtClean="0"/>
              <a:t>th</a:t>
            </a:r>
            <a:r>
              <a:rPr lang="en-US" sz="1200" dirty="0" smtClean="0"/>
              <a:t> Cir. 2016) (</a:t>
            </a:r>
            <a:r>
              <a:rPr lang="en-US" sz="1200" dirty="0" smtClean="0">
                <a:solidFill>
                  <a:srgbClr val="33CCFF"/>
                </a:solidFill>
              </a:rPr>
              <a:t>generic conspiracy</a:t>
            </a:r>
            <a:r>
              <a:rPr lang="en-US" sz="1200" dirty="0" smtClean="0"/>
              <a:t> requires an 	agreement to commit a crime plus an </a:t>
            </a:r>
            <a:r>
              <a:rPr lang="en-US" sz="1200" dirty="0" smtClean="0">
                <a:solidFill>
                  <a:srgbClr val="33CCFF"/>
                </a:solidFill>
              </a:rPr>
              <a:t>overt act</a:t>
            </a:r>
            <a:r>
              <a:rPr lang="en-US" sz="1200" dirty="0" smtClean="0"/>
              <a:t> in furtherance of the agreement);</a:t>
            </a:r>
            <a:r>
              <a:rPr lang="en-US" sz="1200" i="1" dirty="0" smtClean="0"/>
              <a:t> United 	States v. Garcia-Santana</a:t>
            </a:r>
            <a:r>
              <a:rPr lang="en-US" sz="1200" dirty="0" smtClean="0"/>
              <a:t>, 774 F.3d 528, 535-40 (9</a:t>
            </a:r>
            <a:r>
              <a:rPr lang="en-US" sz="1200" baseline="30000" dirty="0" smtClean="0"/>
              <a:t>th</a:t>
            </a:r>
            <a:r>
              <a:rPr lang="en-US" sz="1200" dirty="0" smtClean="0"/>
              <a:t> Cir. 2014) (same).</a:t>
            </a:r>
          </a:p>
          <a:p>
            <a:pPr marL="0" indent="0">
              <a:buNone/>
            </a:pPr>
            <a:endParaRPr lang="en-US" sz="1200" dirty="0" smtClean="0"/>
          </a:p>
          <a:p>
            <a:pPr marL="0" indent="0">
              <a:buNone/>
            </a:pPr>
            <a:r>
              <a:rPr lang="en-US" sz="1200" dirty="0"/>
              <a:t>	</a:t>
            </a:r>
            <a:r>
              <a:rPr lang="en-US" sz="1200" dirty="0" smtClean="0"/>
              <a:t>Also, argue that generic conspiracy  requires bilateral agreement to commit crime – not 	enough that one of the conspirators was undercover cop.</a:t>
            </a:r>
          </a:p>
          <a:p>
            <a:pPr marL="0" indent="0">
              <a:buNone/>
            </a:pPr>
            <a:endParaRPr lang="en-US" sz="1200" dirty="0" smtClean="0"/>
          </a:p>
        </p:txBody>
      </p:sp>
    </p:spTree>
    <p:extLst>
      <p:ext uri="{BB962C8B-B14F-4D97-AF65-F5344CB8AC3E}">
        <p14:creationId xmlns:p14="http://schemas.microsoft.com/office/powerpoint/2010/main" val="495075619"/>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407987"/>
          </a:xfrm>
        </p:spPr>
        <p:txBody>
          <a:bodyPr/>
          <a:lstStyle/>
          <a:p>
            <a:r>
              <a:rPr lang="en-US" sz="2800" dirty="0" smtClean="0">
                <a:solidFill>
                  <a:schemeClr val="tx2">
                    <a:lumMod val="75000"/>
                  </a:schemeClr>
                </a:solidFill>
              </a:rPr>
              <a:t>Career Offender: </a:t>
            </a:r>
            <a:br>
              <a:rPr lang="en-US" sz="2800" dirty="0" smtClean="0">
                <a:solidFill>
                  <a:schemeClr val="tx2">
                    <a:lumMod val="75000"/>
                  </a:schemeClr>
                </a:solidFill>
              </a:rPr>
            </a:br>
            <a:r>
              <a:rPr lang="en-US" sz="2800" dirty="0" smtClean="0">
                <a:solidFill>
                  <a:schemeClr val="tx2">
                    <a:lumMod val="75000"/>
                  </a:schemeClr>
                </a:solidFill>
              </a:rPr>
              <a:t>Challenges to Instant Offense</a:t>
            </a:r>
            <a:endParaRPr lang="en-US" sz="2800" dirty="0">
              <a:solidFill>
                <a:schemeClr val="tx2">
                  <a:lumMod val="75000"/>
                </a:schemeClr>
              </a:solidFill>
            </a:endParaRPr>
          </a:p>
        </p:txBody>
      </p:sp>
      <p:sp>
        <p:nvSpPr>
          <p:cNvPr id="3" name="Content Placeholder 2"/>
          <p:cNvSpPr>
            <a:spLocks noGrp="1"/>
          </p:cNvSpPr>
          <p:nvPr>
            <p:ph idx="1"/>
          </p:nvPr>
        </p:nvSpPr>
        <p:spPr>
          <a:xfrm>
            <a:off x="457200" y="1295400"/>
            <a:ext cx="8229600" cy="4454525"/>
          </a:xfrm>
        </p:spPr>
        <p:txBody>
          <a:bodyPr/>
          <a:lstStyle/>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smtClean="0">
                <a:solidFill>
                  <a:srgbClr val="33CCFF"/>
                </a:solidFill>
              </a:rPr>
              <a:t>Be Careful:  </a:t>
            </a:r>
            <a:r>
              <a:rPr lang="en-US" sz="1800" dirty="0" smtClean="0"/>
              <a:t>	Make challenge to </a:t>
            </a:r>
            <a:r>
              <a:rPr lang="en-US" sz="1800" dirty="0" smtClean="0">
                <a:solidFill>
                  <a:schemeClr val="tx2">
                    <a:lumMod val="75000"/>
                  </a:schemeClr>
                </a:solidFill>
              </a:rPr>
              <a:t>instant federal offense </a:t>
            </a:r>
            <a:r>
              <a:rPr lang="en-US" sz="1800" dirty="0" smtClean="0"/>
              <a:t>as 			well as priors.  If instant offense does not qualify as </a:t>
            </a:r>
          </a:p>
          <a:p>
            <a:pPr marL="0" indent="0">
              <a:buNone/>
            </a:pPr>
            <a:r>
              <a:rPr lang="en-US" sz="1800" dirty="0"/>
              <a:t>	</a:t>
            </a:r>
            <a:r>
              <a:rPr lang="en-US" sz="1800" dirty="0" smtClean="0"/>
              <a:t>	“crime of violence,” then can’t be career offender no 		matter what the priors are. </a:t>
            </a:r>
          </a:p>
          <a:p>
            <a:pPr marL="0" indent="0">
              <a:buNone/>
            </a:pPr>
            <a:endParaRPr lang="en-US" sz="1800" i="1" dirty="0"/>
          </a:p>
          <a:p>
            <a:pPr marL="0" indent="0">
              <a:buNone/>
            </a:pPr>
            <a:endParaRPr lang="en-US" sz="1800" dirty="0" smtClean="0"/>
          </a:p>
          <a:p>
            <a:pPr marL="0" indent="0">
              <a:buNone/>
            </a:pPr>
            <a:endParaRPr lang="en-US" sz="1800" dirty="0" smtClean="0"/>
          </a:p>
        </p:txBody>
      </p:sp>
    </p:spTree>
    <p:extLst>
      <p:ext uri="{BB962C8B-B14F-4D97-AF65-F5344CB8AC3E}">
        <p14:creationId xmlns:p14="http://schemas.microsoft.com/office/powerpoint/2010/main" val="3968408771"/>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2084387"/>
          </a:xfrm>
        </p:spPr>
        <p:txBody>
          <a:bodyPr/>
          <a:lstStyle/>
          <a:p>
            <a:r>
              <a:rPr lang="en-US" sz="2400" dirty="0" smtClean="0">
                <a:solidFill>
                  <a:schemeClr val="tx2">
                    <a:lumMod val="75000"/>
                  </a:schemeClr>
                </a:solidFill>
              </a:rPr>
              <a:t>18 U.S.C. § 16</a:t>
            </a:r>
            <a:br>
              <a:rPr lang="en-US" sz="2400" dirty="0" smtClean="0">
                <a:solidFill>
                  <a:schemeClr val="tx2">
                    <a:lumMod val="75000"/>
                  </a:schemeClr>
                </a:solidFill>
              </a:rPr>
            </a:br>
            <a:r>
              <a:rPr lang="en-US" sz="2400" dirty="0" smtClean="0">
                <a:solidFill>
                  <a:schemeClr val="tx2">
                    <a:lumMod val="75000"/>
                  </a:schemeClr>
                </a:solidFill>
              </a:rPr>
              <a:t>“Crime of violence” definition</a:t>
            </a:r>
            <a:br>
              <a:rPr lang="en-US" sz="2400" dirty="0" smtClean="0">
                <a:solidFill>
                  <a:schemeClr val="tx2">
                    <a:lumMod val="75000"/>
                  </a:schemeClr>
                </a:solidFill>
              </a:rPr>
            </a:br>
            <a:r>
              <a:rPr lang="en-US" sz="2400" dirty="0">
                <a:solidFill>
                  <a:schemeClr val="tx2">
                    <a:lumMod val="75000"/>
                  </a:schemeClr>
                </a:solidFill>
              </a:rPr>
              <a:t/>
            </a:r>
            <a:br>
              <a:rPr lang="en-US" sz="2400" dirty="0">
                <a:solidFill>
                  <a:schemeClr val="tx2">
                    <a:lumMod val="75000"/>
                  </a:schemeClr>
                </a:solidFill>
              </a:rPr>
            </a:br>
            <a:r>
              <a:rPr lang="en-US" sz="2400" dirty="0" smtClean="0"/>
              <a:t>(Used </a:t>
            </a:r>
            <a:r>
              <a:rPr lang="en-US" sz="2400" dirty="0"/>
              <a:t>for determining </a:t>
            </a:r>
            <a:r>
              <a:rPr lang="en-US" sz="2400" dirty="0" smtClean="0"/>
              <a:t>old 8-level </a:t>
            </a:r>
            <a:r>
              <a:rPr lang="en-US" sz="2400" dirty="0"/>
              <a:t>“aggravated felony” bump in U.S.S.G. § 2L1.2(b)(1)(C) and many other federal provisions like VICAR, Three-Strikes, Bail Reform Act).</a:t>
            </a:r>
            <a:br>
              <a:rPr lang="en-US" sz="2400" dirty="0"/>
            </a:br>
            <a:endParaRPr lang="en-US" sz="2400" dirty="0"/>
          </a:p>
        </p:txBody>
      </p:sp>
      <p:sp>
        <p:nvSpPr>
          <p:cNvPr id="3" name="Content Placeholder 2"/>
          <p:cNvSpPr>
            <a:spLocks noGrp="1"/>
          </p:cNvSpPr>
          <p:nvPr>
            <p:ph idx="1"/>
          </p:nvPr>
        </p:nvSpPr>
        <p:spPr/>
        <p:txBody>
          <a:bodyPr/>
          <a:lstStyle/>
          <a:p>
            <a:pPr marL="0" indent="0">
              <a:buNone/>
            </a:pPr>
            <a:endParaRPr lang="en-US" sz="2000" dirty="0" smtClean="0">
              <a:solidFill>
                <a:schemeClr val="tx2">
                  <a:lumMod val="75000"/>
                </a:schemeClr>
              </a:solidFill>
            </a:endParaRPr>
          </a:p>
          <a:p>
            <a:pPr marL="0" indent="0">
              <a:buNone/>
            </a:pPr>
            <a:endParaRPr lang="en-US" sz="2000" dirty="0">
              <a:solidFill>
                <a:schemeClr val="tx2">
                  <a:lumMod val="75000"/>
                </a:schemeClr>
              </a:solidFill>
            </a:endParaRPr>
          </a:p>
          <a:p>
            <a:pPr marL="0" indent="0">
              <a:buNone/>
            </a:pPr>
            <a:endParaRPr lang="en-US" sz="2000" dirty="0" smtClean="0">
              <a:solidFill>
                <a:schemeClr val="tx2">
                  <a:lumMod val="75000"/>
                </a:schemeClr>
              </a:solidFill>
            </a:endParaRPr>
          </a:p>
          <a:p>
            <a:pPr marL="0" indent="0">
              <a:buNone/>
            </a:pPr>
            <a:r>
              <a:rPr lang="en-US" sz="2000" dirty="0" smtClean="0">
                <a:solidFill>
                  <a:schemeClr val="tx2">
                    <a:lumMod val="75000"/>
                  </a:schemeClr>
                </a:solidFill>
              </a:rPr>
              <a:t>1.	18 U.S.C. § 16(a) – Force Clause </a:t>
            </a:r>
          </a:p>
          <a:p>
            <a:pPr marL="0" indent="0">
              <a:buNone/>
            </a:pPr>
            <a:endParaRPr lang="en-US" sz="2000" dirty="0" smtClean="0"/>
          </a:p>
          <a:p>
            <a:pPr marL="0" indent="0">
              <a:buNone/>
            </a:pPr>
            <a:r>
              <a:rPr lang="en-US" sz="2000" dirty="0" smtClean="0">
                <a:solidFill>
                  <a:schemeClr val="tx2">
                    <a:lumMod val="75000"/>
                  </a:schemeClr>
                </a:solidFill>
              </a:rPr>
              <a:t>2.	18 U.S.C. § 16(b) – Residual Clause</a:t>
            </a:r>
          </a:p>
          <a:p>
            <a:pPr marL="0" indent="0">
              <a:buNone/>
            </a:pPr>
            <a:endParaRPr lang="en-US" sz="2000" dirty="0" smtClean="0"/>
          </a:p>
          <a:p>
            <a:pPr marL="0" indent="0">
              <a:buNone/>
            </a:pPr>
            <a:r>
              <a:rPr lang="en-US" sz="2000" dirty="0" smtClean="0">
                <a:solidFill>
                  <a:srgbClr val="33CCFF"/>
                </a:solidFill>
              </a:rPr>
              <a:t>Note:</a:t>
            </a:r>
            <a:r>
              <a:rPr lang="en-US" sz="2000" dirty="0" smtClean="0"/>
              <a:t>  No Enumerated Offenses Clause</a:t>
            </a:r>
          </a:p>
          <a:p>
            <a:pPr marL="0" indent="0" algn="ctr">
              <a:buNone/>
            </a:pPr>
            <a:endParaRPr lang="en-US" sz="2000" dirty="0">
              <a:solidFill>
                <a:schemeClr val="tx2">
                  <a:lumMod val="75000"/>
                </a:schemeClr>
              </a:solidFill>
            </a:endParaRPr>
          </a:p>
          <a:p>
            <a:pPr marL="0" indent="0" algn="ctr">
              <a:buNone/>
            </a:pPr>
            <a:endParaRPr lang="en-US" sz="2000" dirty="0" smtClean="0">
              <a:solidFill>
                <a:schemeClr val="tx2">
                  <a:lumMod val="75000"/>
                </a:schemeClr>
              </a:solidFill>
            </a:endParaRPr>
          </a:p>
          <a:p>
            <a:pPr marL="0" indent="0">
              <a:buNone/>
            </a:pPr>
            <a:endParaRPr lang="en-US" sz="2000" dirty="0" smtClean="0">
              <a:solidFill>
                <a:schemeClr val="tx2">
                  <a:lumMod val="75000"/>
                </a:schemeClr>
              </a:solidFill>
            </a:endParaRPr>
          </a:p>
          <a:p>
            <a:pPr marL="0" indent="0">
              <a:buNone/>
            </a:pPr>
            <a:r>
              <a:rPr lang="en-US" sz="2000" dirty="0">
                <a:solidFill>
                  <a:schemeClr val="tx2">
                    <a:lumMod val="75000"/>
                  </a:schemeClr>
                </a:solidFill>
              </a:rPr>
              <a:t>	</a:t>
            </a:r>
            <a:r>
              <a:rPr lang="en-US" sz="2000" dirty="0" smtClean="0">
                <a:solidFill>
                  <a:schemeClr val="tx2">
                    <a:lumMod val="75000"/>
                  </a:schemeClr>
                </a:solidFill>
              </a:rPr>
              <a:t>	</a:t>
            </a:r>
            <a:endParaRPr lang="en-US" sz="2000" dirty="0">
              <a:solidFill>
                <a:schemeClr val="tx2">
                  <a:lumMod val="75000"/>
                </a:schemeClr>
              </a:solidFill>
            </a:endParaRPr>
          </a:p>
        </p:txBody>
      </p:sp>
    </p:spTree>
    <p:extLst>
      <p:ext uri="{BB962C8B-B14F-4D97-AF65-F5344CB8AC3E}">
        <p14:creationId xmlns:p14="http://schemas.microsoft.com/office/powerpoint/2010/main" val="3625085064"/>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017587"/>
          </a:xfrm>
        </p:spPr>
        <p:txBody>
          <a:bodyPr/>
          <a:lstStyle/>
          <a:p>
            <a:r>
              <a:rPr lang="en-US" sz="2400" dirty="0" smtClean="0"/>
              <a:t>18 U.S.C. § 16(b</a:t>
            </a:r>
            <a:r>
              <a:rPr lang="en-US" sz="2400" dirty="0"/>
              <a:t>)</a:t>
            </a:r>
            <a:br>
              <a:rPr lang="en-US" sz="2400" dirty="0"/>
            </a:br>
            <a:r>
              <a:rPr lang="en-US" sz="2400" dirty="0"/>
              <a:t> Crime of violence definition under residual clause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1066800"/>
            <a:ext cx="8229600" cy="5064125"/>
          </a:xfrm>
        </p:spPr>
        <p:txBody>
          <a:bodyPr/>
          <a:lstStyle/>
          <a:p>
            <a:pPr marL="0" indent="0">
              <a:buNone/>
            </a:pPr>
            <a:r>
              <a:rPr lang="en-US" sz="1600" dirty="0" smtClean="0">
                <a:solidFill>
                  <a:schemeClr val="tx2">
                    <a:lumMod val="75000"/>
                  </a:schemeClr>
                </a:solidFill>
              </a:rPr>
              <a:t>Residual Clause:  </a:t>
            </a:r>
            <a:r>
              <a:rPr lang="en-US" sz="1600" dirty="0" smtClean="0"/>
              <a:t>Offense </a:t>
            </a:r>
            <a:r>
              <a:rPr lang="en-US" sz="1600" dirty="0"/>
              <a:t>qualifies as crime of violence if “by its nature, [it] involves a </a:t>
            </a:r>
            <a:r>
              <a:rPr lang="en-US" sz="1600" dirty="0">
                <a:solidFill>
                  <a:srgbClr val="33CCFF"/>
                </a:solidFill>
              </a:rPr>
              <a:t>substantial </a:t>
            </a:r>
            <a:r>
              <a:rPr lang="en-US" sz="1600" dirty="0"/>
              <a:t>risk that physical </a:t>
            </a:r>
            <a:r>
              <a:rPr lang="en-US" sz="1600" dirty="0">
                <a:solidFill>
                  <a:srgbClr val="33CCFF"/>
                </a:solidFill>
              </a:rPr>
              <a:t>force</a:t>
            </a:r>
            <a:r>
              <a:rPr lang="en-US" sz="1600" dirty="0"/>
              <a:t> against the person </a:t>
            </a:r>
            <a:r>
              <a:rPr lang="en-US" sz="1600" dirty="0">
                <a:solidFill>
                  <a:srgbClr val="33CCFF"/>
                </a:solidFill>
              </a:rPr>
              <a:t>or property </a:t>
            </a:r>
            <a:r>
              <a:rPr lang="en-US" sz="1600" dirty="0"/>
              <a:t>of another may be used in the course of committing the offense.” </a:t>
            </a:r>
          </a:p>
          <a:p>
            <a:pPr marL="0" indent="0">
              <a:buNone/>
            </a:pPr>
            <a:endParaRPr lang="en-US" sz="1600" dirty="0"/>
          </a:p>
          <a:p>
            <a:pPr marL="0" indent="0">
              <a:buNone/>
            </a:pPr>
            <a:r>
              <a:rPr lang="en-US" sz="1600" i="1" dirty="0" err="1">
                <a:solidFill>
                  <a:srgbClr val="33CCFF"/>
                </a:solidFill>
              </a:rPr>
              <a:t>Shuti</a:t>
            </a:r>
            <a:r>
              <a:rPr lang="en-US" sz="1600" i="1" dirty="0">
                <a:solidFill>
                  <a:srgbClr val="33CCFF"/>
                </a:solidFill>
              </a:rPr>
              <a:t> v. Lynch</a:t>
            </a:r>
            <a:r>
              <a:rPr lang="en-US" sz="1600" dirty="0">
                <a:solidFill>
                  <a:srgbClr val="33CCFF"/>
                </a:solidFill>
              </a:rPr>
              <a:t>, 828 F.3d </a:t>
            </a:r>
            <a:r>
              <a:rPr lang="en-US" sz="1600" dirty="0">
                <a:solidFill>
                  <a:srgbClr val="33CCFF"/>
                </a:solidFill>
                <a:effectLst/>
              </a:rPr>
              <a:t>440 (6</a:t>
            </a:r>
            <a:r>
              <a:rPr lang="en-US" sz="1600" baseline="30000" dirty="0">
                <a:solidFill>
                  <a:srgbClr val="33CCFF"/>
                </a:solidFill>
                <a:effectLst/>
              </a:rPr>
              <a:t>th</a:t>
            </a:r>
            <a:r>
              <a:rPr lang="en-US" sz="1600" dirty="0">
                <a:solidFill>
                  <a:srgbClr val="33CCFF"/>
                </a:solidFill>
                <a:effectLst/>
              </a:rPr>
              <a:t> Cir. </a:t>
            </a:r>
            <a:r>
              <a:rPr lang="en-US" sz="1600" dirty="0" smtClean="0">
                <a:solidFill>
                  <a:srgbClr val="33CCFF"/>
                </a:solidFill>
                <a:effectLst/>
              </a:rPr>
              <a:t>2016); </a:t>
            </a:r>
            <a:r>
              <a:rPr lang="en-US" sz="1600" i="1" dirty="0" err="1" smtClean="0">
                <a:solidFill>
                  <a:srgbClr val="33CCFF"/>
                </a:solidFill>
              </a:rPr>
              <a:t>Dimaya</a:t>
            </a:r>
            <a:r>
              <a:rPr lang="en-US" sz="1600" i="1" dirty="0" smtClean="0">
                <a:solidFill>
                  <a:srgbClr val="33CCFF"/>
                </a:solidFill>
              </a:rPr>
              <a:t> v. Lynch, </a:t>
            </a:r>
            <a:r>
              <a:rPr lang="en-US" sz="1600" dirty="0" smtClean="0">
                <a:solidFill>
                  <a:srgbClr val="33CCFF"/>
                </a:solidFill>
              </a:rPr>
              <a:t>803 F.3d 1110 (9</a:t>
            </a:r>
            <a:r>
              <a:rPr lang="en-US" sz="1600" baseline="30000" dirty="0" smtClean="0">
                <a:solidFill>
                  <a:srgbClr val="33CCFF"/>
                </a:solidFill>
              </a:rPr>
              <a:t>th</a:t>
            </a:r>
            <a:r>
              <a:rPr lang="en-US" sz="1600" dirty="0" smtClean="0">
                <a:solidFill>
                  <a:srgbClr val="33CCFF"/>
                </a:solidFill>
              </a:rPr>
              <a:t> Cir. 2015), </a:t>
            </a:r>
            <a:r>
              <a:rPr lang="en-US" sz="1600" i="1" dirty="0">
                <a:solidFill>
                  <a:srgbClr val="33CCFF"/>
                </a:solidFill>
              </a:rPr>
              <a:t>United States v. </a:t>
            </a:r>
            <a:r>
              <a:rPr lang="en-US" sz="1600" i="1" dirty="0" err="1">
                <a:solidFill>
                  <a:srgbClr val="33CCFF"/>
                </a:solidFill>
              </a:rPr>
              <a:t>Vivas</a:t>
            </a:r>
            <a:r>
              <a:rPr lang="en-US" sz="1600" i="1" dirty="0">
                <a:solidFill>
                  <a:srgbClr val="33CCFF"/>
                </a:solidFill>
              </a:rPr>
              <a:t>-Ceja</a:t>
            </a:r>
            <a:r>
              <a:rPr lang="en-US" sz="1600" dirty="0" smtClean="0">
                <a:solidFill>
                  <a:srgbClr val="33CCFF"/>
                </a:solidFill>
              </a:rPr>
              <a:t>, 808 F.3d 719 (7th </a:t>
            </a:r>
            <a:r>
              <a:rPr lang="en-US" sz="1600" dirty="0">
                <a:solidFill>
                  <a:srgbClr val="33CCFF"/>
                </a:solidFill>
              </a:rPr>
              <a:t>Cir. </a:t>
            </a:r>
            <a:r>
              <a:rPr lang="en-US" sz="1600" dirty="0" smtClean="0">
                <a:solidFill>
                  <a:srgbClr val="33CCFF"/>
                </a:solidFill>
              </a:rPr>
              <a:t>2015), </a:t>
            </a:r>
            <a:r>
              <a:rPr lang="en-US" sz="1600" i="1" dirty="0" err="1" smtClean="0">
                <a:solidFill>
                  <a:srgbClr val="33CCFF"/>
                </a:solidFill>
              </a:rPr>
              <a:t>Golicov</a:t>
            </a:r>
            <a:r>
              <a:rPr lang="en-US" sz="1600" i="1" dirty="0" smtClean="0">
                <a:solidFill>
                  <a:srgbClr val="33CCFF"/>
                </a:solidFill>
              </a:rPr>
              <a:t> v. Lynch, </a:t>
            </a:r>
            <a:r>
              <a:rPr lang="en-US" sz="1600" dirty="0" smtClean="0">
                <a:solidFill>
                  <a:srgbClr val="33CCFF"/>
                </a:solidFill>
              </a:rPr>
              <a:t>837 F.3d 1065(10</a:t>
            </a:r>
            <a:r>
              <a:rPr lang="en-US" sz="1600" baseline="30000" dirty="0" smtClean="0">
                <a:solidFill>
                  <a:srgbClr val="33CCFF"/>
                </a:solidFill>
              </a:rPr>
              <a:t>th</a:t>
            </a:r>
            <a:r>
              <a:rPr lang="en-US" sz="1600" dirty="0" smtClean="0">
                <a:solidFill>
                  <a:srgbClr val="33CCFF"/>
                </a:solidFill>
              </a:rPr>
              <a:t> Cir. 2016), </a:t>
            </a:r>
            <a:r>
              <a:rPr lang="en-US" sz="1600" i="1" dirty="0" err="1" smtClean="0">
                <a:solidFill>
                  <a:srgbClr val="33CCFF"/>
                </a:solidFill>
              </a:rPr>
              <a:t>Baptise</a:t>
            </a:r>
            <a:r>
              <a:rPr lang="en-US" sz="1600" i="1" dirty="0" smtClean="0">
                <a:solidFill>
                  <a:srgbClr val="33CCFF"/>
                </a:solidFill>
              </a:rPr>
              <a:t> v. Attorney General</a:t>
            </a:r>
            <a:r>
              <a:rPr lang="en-US" sz="1600" dirty="0" smtClean="0">
                <a:solidFill>
                  <a:srgbClr val="33CCFF"/>
                </a:solidFill>
              </a:rPr>
              <a:t>, 841 F.3d 601 (3d Cir. 2016) </a:t>
            </a:r>
            <a:r>
              <a:rPr lang="en-US" sz="1600" dirty="0" smtClean="0"/>
              <a:t>hold 16(b) void for vagueness because: </a:t>
            </a:r>
          </a:p>
          <a:p>
            <a:pPr marL="0" indent="0">
              <a:buNone/>
            </a:pPr>
            <a:endParaRPr lang="en-US" sz="1600" dirty="0">
              <a:solidFill>
                <a:srgbClr val="33CCFF"/>
              </a:solidFill>
            </a:endParaRPr>
          </a:p>
          <a:p>
            <a:pPr marL="0" indent="0">
              <a:buNone/>
            </a:pPr>
            <a:r>
              <a:rPr lang="en-US" sz="1600" dirty="0" smtClean="0">
                <a:solidFill>
                  <a:srgbClr val="33CCFF"/>
                </a:solidFill>
              </a:rPr>
              <a:t>1) same </a:t>
            </a:r>
            <a:r>
              <a:rPr lang="en-US" sz="1600" dirty="0">
                <a:solidFill>
                  <a:srgbClr val="33CCFF"/>
                </a:solidFill>
              </a:rPr>
              <a:t>categorical ordinary case inquiry </a:t>
            </a:r>
            <a:r>
              <a:rPr lang="en-US" sz="1600" dirty="0"/>
              <a:t>applies here that was struck down in </a:t>
            </a:r>
            <a:r>
              <a:rPr lang="en-US" sz="1600" i="1" dirty="0">
                <a:solidFill>
                  <a:schemeClr val="tx2">
                    <a:lumMod val="75000"/>
                  </a:schemeClr>
                </a:solidFill>
              </a:rPr>
              <a:t>Johnson</a:t>
            </a:r>
            <a:r>
              <a:rPr lang="en-US" sz="1600" i="1" dirty="0"/>
              <a:t>.  See </a:t>
            </a:r>
            <a:r>
              <a:rPr lang="en-US" sz="1600" i="1" dirty="0">
                <a:solidFill>
                  <a:schemeClr val="tx2">
                    <a:lumMod val="75000"/>
                  </a:schemeClr>
                </a:solidFill>
              </a:rPr>
              <a:t>United States v. Avila, </a:t>
            </a:r>
            <a:r>
              <a:rPr lang="en-US" sz="1600" dirty="0">
                <a:solidFill>
                  <a:schemeClr val="tx2">
                    <a:lumMod val="75000"/>
                  </a:schemeClr>
                </a:solidFill>
              </a:rPr>
              <a:t>770 F.3d 2014 (4</a:t>
            </a:r>
            <a:r>
              <a:rPr lang="en-US" sz="1600" baseline="30000" dirty="0">
                <a:solidFill>
                  <a:schemeClr val="tx2">
                    <a:lumMod val="75000"/>
                  </a:schemeClr>
                </a:solidFill>
              </a:rPr>
              <a:t>th</a:t>
            </a:r>
            <a:r>
              <a:rPr lang="en-US" sz="1600" dirty="0">
                <a:solidFill>
                  <a:schemeClr val="tx2">
                    <a:lumMod val="75000"/>
                  </a:schemeClr>
                </a:solidFill>
              </a:rPr>
              <a:t> Cir. 2014); </a:t>
            </a:r>
            <a:r>
              <a:rPr lang="en-US" sz="1600" i="1" dirty="0">
                <a:solidFill>
                  <a:schemeClr val="tx2">
                    <a:lumMod val="75000"/>
                  </a:schemeClr>
                </a:solidFill>
              </a:rPr>
              <a:t>United States v. </a:t>
            </a:r>
            <a:r>
              <a:rPr lang="en-US" sz="1600" i="1" dirty="0" err="1">
                <a:solidFill>
                  <a:schemeClr val="tx2">
                    <a:lumMod val="75000"/>
                  </a:schemeClr>
                </a:solidFill>
              </a:rPr>
              <a:t>Keelan</a:t>
            </a:r>
            <a:r>
              <a:rPr lang="en-US" sz="1600" dirty="0">
                <a:solidFill>
                  <a:schemeClr val="tx2">
                    <a:lumMod val="75000"/>
                  </a:schemeClr>
                </a:solidFill>
              </a:rPr>
              <a:t>, 786 F.3d 865 (11</a:t>
            </a:r>
            <a:r>
              <a:rPr lang="en-US" sz="1600" baseline="30000" dirty="0">
                <a:solidFill>
                  <a:schemeClr val="tx2">
                    <a:lumMod val="75000"/>
                  </a:schemeClr>
                </a:solidFill>
              </a:rPr>
              <a:t>th</a:t>
            </a:r>
            <a:r>
              <a:rPr lang="en-US" sz="1600" dirty="0">
                <a:solidFill>
                  <a:schemeClr val="tx2">
                    <a:lumMod val="75000"/>
                  </a:schemeClr>
                </a:solidFill>
              </a:rPr>
              <a:t> Cir. 2015); </a:t>
            </a:r>
            <a:r>
              <a:rPr lang="en-US" sz="1600" i="1" dirty="0">
                <a:solidFill>
                  <a:schemeClr val="tx2">
                    <a:lumMod val="75000"/>
                  </a:schemeClr>
                </a:solidFill>
              </a:rPr>
              <a:t>Rodriguez-Castellon v. Holder</a:t>
            </a:r>
            <a:r>
              <a:rPr lang="en-US" sz="1600" dirty="0">
                <a:solidFill>
                  <a:schemeClr val="tx2">
                    <a:lumMod val="75000"/>
                  </a:schemeClr>
                </a:solidFill>
              </a:rPr>
              <a:t>, 733 F.3d 847 (9</a:t>
            </a:r>
            <a:r>
              <a:rPr lang="en-US" sz="1600" baseline="30000" dirty="0">
                <a:solidFill>
                  <a:schemeClr val="tx2">
                    <a:lumMod val="75000"/>
                  </a:schemeClr>
                </a:solidFill>
              </a:rPr>
              <a:t>th</a:t>
            </a:r>
            <a:r>
              <a:rPr lang="en-US" sz="1600" dirty="0">
                <a:solidFill>
                  <a:schemeClr val="tx2">
                    <a:lumMod val="75000"/>
                  </a:schemeClr>
                </a:solidFill>
              </a:rPr>
              <a:t> Cir. 2013</a:t>
            </a:r>
            <a:r>
              <a:rPr lang="en-US" sz="1600" dirty="0" smtClean="0">
                <a:solidFill>
                  <a:schemeClr val="tx2">
                    <a:lumMod val="75000"/>
                  </a:schemeClr>
                </a:solidFill>
              </a:rPr>
              <a:t>).</a:t>
            </a:r>
          </a:p>
          <a:p>
            <a:pPr marL="0" indent="0">
              <a:buNone/>
            </a:pPr>
            <a:endParaRPr lang="en-US" sz="1600" dirty="0" smtClean="0">
              <a:solidFill>
                <a:schemeClr val="tx2">
                  <a:lumMod val="75000"/>
                </a:schemeClr>
              </a:solidFill>
            </a:endParaRPr>
          </a:p>
          <a:p>
            <a:pPr marL="0" indent="0">
              <a:buNone/>
            </a:pPr>
            <a:r>
              <a:rPr lang="en-US" sz="1600" dirty="0" smtClean="0">
                <a:solidFill>
                  <a:srgbClr val="33CCFF"/>
                </a:solidFill>
              </a:rPr>
              <a:t>2) same uncertainty about how to determine quantum of risk – substantial risk of force – tied to ordinary case.</a:t>
            </a:r>
          </a:p>
          <a:p>
            <a:pPr marL="0" indent="0">
              <a:buNone/>
            </a:pPr>
            <a:endParaRPr lang="en-US" sz="1600" i="1" dirty="0">
              <a:solidFill>
                <a:srgbClr val="33CCFF"/>
              </a:solidFill>
            </a:endParaRPr>
          </a:p>
          <a:p>
            <a:pPr marL="0" indent="0">
              <a:buNone/>
            </a:pPr>
            <a:r>
              <a:rPr lang="en-US" sz="1400" dirty="0">
                <a:solidFill>
                  <a:srgbClr val="6666FF"/>
                </a:solidFill>
              </a:rPr>
              <a:t>Note:</a:t>
            </a:r>
            <a:r>
              <a:rPr lang="en-US" sz="1400" dirty="0">
                <a:solidFill>
                  <a:srgbClr val="00B050"/>
                </a:solidFill>
              </a:rPr>
              <a:t> </a:t>
            </a:r>
            <a:r>
              <a:rPr lang="en-US" sz="1400" dirty="0">
                <a:solidFill>
                  <a:srgbClr val="FFFF00"/>
                </a:solidFill>
              </a:rPr>
              <a:t>	The type of risk – “substantial risk” in </a:t>
            </a:r>
            <a:r>
              <a:rPr lang="en-US" sz="1400" dirty="0" smtClean="0">
                <a:solidFill>
                  <a:srgbClr val="FFFF00"/>
                </a:solidFill>
              </a:rPr>
              <a:t>16(b) vs</a:t>
            </a:r>
            <a:r>
              <a:rPr lang="en-US" sz="1400" dirty="0">
                <a:solidFill>
                  <a:srgbClr val="FFFF00"/>
                </a:solidFill>
              </a:rPr>
              <a:t>. “serious 		potential risk” in ACCA completely irrelevant because </a:t>
            </a:r>
          </a:p>
          <a:p>
            <a:pPr marL="0" indent="0">
              <a:buNone/>
            </a:pPr>
            <a:r>
              <a:rPr lang="en-US" sz="1400" dirty="0">
                <a:solidFill>
                  <a:srgbClr val="FFFF00"/>
                </a:solidFill>
              </a:rPr>
              <a:t>	</a:t>
            </a:r>
            <a:r>
              <a:rPr lang="en-US" sz="1400" i="1" dirty="0" smtClean="0">
                <a:solidFill>
                  <a:srgbClr val="FFFF00"/>
                </a:solidFill>
              </a:rPr>
              <a:t>Johnson </a:t>
            </a:r>
            <a:r>
              <a:rPr lang="en-US" sz="1400" dirty="0">
                <a:solidFill>
                  <a:srgbClr val="FFFF00"/>
                </a:solidFill>
              </a:rPr>
              <a:t>turned on ordinary case approach – not type </a:t>
            </a:r>
            <a:r>
              <a:rPr lang="en-US" sz="1400" dirty="0" smtClean="0">
                <a:solidFill>
                  <a:srgbClr val="FFFF00"/>
                </a:solidFill>
              </a:rPr>
              <a:t>of risk</a:t>
            </a:r>
            <a:r>
              <a:rPr lang="en-US" sz="1400" dirty="0">
                <a:solidFill>
                  <a:srgbClr val="33CCFF"/>
                </a:solidFill>
              </a:rPr>
              <a:t>.  </a:t>
            </a:r>
            <a:endParaRPr lang="en-US" sz="1400" dirty="0" smtClean="0">
              <a:solidFill>
                <a:srgbClr val="33CCFF"/>
              </a:solidFill>
            </a:endParaRPr>
          </a:p>
          <a:p>
            <a:pPr marL="0" indent="0">
              <a:buNone/>
            </a:pPr>
            <a:r>
              <a:rPr lang="en-US" sz="1400" i="1" dirty="0">
                <a:solidFill>
                  <a:srgbClr val="33CCFF"/>
                </a:solidFill>
              </a:rPr>
              <a:t>	</a:t>
            </a:r>
            <a:r>
              <a:rPr lang="en-US" sz="1400" i="1" dirty="0" smtClean="0">
                <a:solidFill>
                  <a:srgbClr val="33CCFF"/>
                </a:solidFill>
              </a:rPr>
              <a:t>See United States </a:t>
            </a:r>
            <a:r>
              <a:rPr lang="en-US" sz="1400" i="1" dirty="0">
                <a:solidFill>
                  <a:srgbClr val="33CCFF"/>
                </a:solidFill>
              </a:rPr>
              <a:t>v. Welch, </a:t>
            </a:r>
            <a:r>
              <a:rPr lang="en-US" sz="1400" dirty="0">
                <a:solidFill>
                  <a:srgbClr val="33CCFF"/>
                </a:solidFill>
              </a:rPr>
              <a:t>136 S. Ct. 1257, 1262 </a:t>
            </a:r>
            <a:r>
              <a:rPr lang="en-US" sz="1400" dirty="0" smtClean="0">
                <a:solidFill>
                  <a:srgbClr val="33CCFF"/>
                </a:solidFill>
              </a:rPr>
              <a:t>(</a:t>
            </a:r>
            <a:r>
              <a:rPr lang="en-US" sz="1400" dirty="0">
                <a:solidFill>
                  <a:srgbClr val="33CCFF"/>
                </a:solidFill>
              </a:rPr>
              <a:t>2016).  </a:t>
            </a:r>
          </a:p>
          <a:p>
            <a:pPr marL="0" indent="0">
              <a:buNone/>
            </a:pPr>
            <a:endParaRPr lang="en-US" sz="1200" dirty="0" smtClean="0">
              <a:solidFill>
                <a:srgbClr val="FF0000"/>
              </a:solidFill>
            </a:endParaRPr>
          </a:p>
          <a:p>
            <a:pPr marL="0" indent="0">
              <a:buNone/>
            </a:pPr>
            <a:endParaRPr lang="en-US" sz="2000" dirty="0" smtClean="0">
              <a:solidFill>
                <a:schemeClr val="tx2">
                  <a:lumMod val="75000"/>
                </a:schemeClr>
              </a:solidFill>
            </a:endParaRPr>
          </a:p>
          <a:p>
            <a:pPr marL="0" indent="0">
              <a:buNone/>
            </a:pPr>
            <a:r>
              <a:rPr lang="en-US" sz="2000" dirty="0" smtClean="0">
                <a:solidFill>
                  <a:schemeClr val="tx2">
                    <a:lumMod val="75000"/>
                  </a:schemeClr>
                </a:solidFill>
              </a:rPr>
              <a:t> </a:t>
            </a:r>
          </a:p>
          <a:p>
            <a:pPr marL="0" indent="0" algn="ctr">
              <a:buNone/>
            </a:pPr>
            <a:endParaRPr lang="en-US" sz="2000" dirty="0"/>
          </a:p>
          <a:p>
            <a:pPr marL="0" indent="0" algn="ctr">
              <a:buNone/>
            </a:pPr>
            <a:endParaRPr lang="en-US" sz="2000" dirty="0" smtClean="0"/>
          </a:p>
          <a:p>
            <a:pPr marL="0" indent="0" algn="ctr">
              <a:buNone/>
            </a:pPr>
            <a:endParaRPr lang="en-US" sz="2000" dirty="0">
              <a:solidFill>
                <a:schemeClr val="tx2">
                  <a:lumMod val="75000"/>
                </a:schemeClr>
              </a:solidFill>
            </a:endParaRPr>
          </a:p>
          <a:p>
            <a:pPr marL="0" indent="0" algn="ctr">
              <a:buNone/>
            </a:pPr>
            <a:endParaRPr lang="en-US" sz="2000" dirty="0" smtClean="0">
              <a:solidFill>
                <a:schemeClr val="tx2">
                  <a:lumMod val="75000"/>
                </a:schemeClr>
              </a:solidFill>
            </a:endParaRPr>
          </a:p>
          <a:p>
            <a:pPr marL="0" indent="0">
              <a:buNone/>
            </a:pPr>
            <a:endParaRPr lang="en-US" sz="2000" dirty="0" smtClean="0">
              <a:solidFill>
                <a:schemeClr val="tx2">
                  <a:lumMod val="75000"/>
                </a:schemeClr>
              </a:solidFill>
            </a:endParaRPr>
          </a:p>
          <a:p>
            <a:pPr marL="0" indent="0">
              <a:buNone/>
            </a:pPr>
            <a:r>
              <a:rPr lang="en-US" sz="2000" dirty="0">
                <a:solidFill>
                  <a:schemeClr val="tx2">
                    <a:lumMod val="75000"/>
                  </a:schemeClr>
                </a:solidFill>
              </a:rPr>
              <a:t>	</a:t>
            </a:r>
            <a:r>
              <a:rPr lang="en-US" sz="2000" dirty="0" smtClean="0">
                <a:solidFill>
                  <a:schemeClr val="tx2">
                    <a:lumMod val="75000"/>
                  </a:schemeClr>
                </a:solidFill>
              </a:rPr>
              <a:t>	</a:t>
            </a:r>
            <a:endParaRPr lang="en-US" sz="2000" dirty="0">
              <a:solidFill>
                <a:schemeClr val="tx2">
                  <a:lumMod val="75000"/>
                </a:schemeClr>
              </a:solidFill>
            </a:endParaRPr>
          </a:p>
        </p:txBody>
      </p:sp>
    </p:spTree>
    <p:extLst>
      <p:ext uri="{BB962C8B-B14F-4D97-AF65-F5344CB8AC3E}">
        <p14:creationId xmlns:p14="http://schemas.microsoft.com/office/powerpoint/2010/main" val="226082735"/>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18 U.S.C. § 16(b)</a:t>
            </a:r>
            <a:br>
              <a:rPr lang="en-US" sz="2800" dirty="0"/>
            </a:br>
            <a:r>
              <a:rPr lang="en-US" sz="2800" dirty="0"/>
              <a:t> Crime of violence definition under residual clause</a:t>
            </a:r>
          </a:p>
        </p:txBody>
      </p:sp>
      <p:sp>
        <p:nvSpPr>
          <p:cNvPr id="3" name="Content Placeholder 2"/>
          <p:cNvSpPr>
            <a:spLocks noGrp="1"/>
          </p:cNvSpPr>
          <p:nvPr>
            <p:ph idx="1"/>
          </p:nvPr>
        </p:nvSpPr>
        <p:spPr/>
        <p:txBody>
          <a:bodyPr/>
          <a:lstStyle/>
          <a:p>
            <a:pPr marL="0" indent="0">
              <a:buNone/>
            </a:pPr>
            <a:r>
              <a:rPr lang="en-US" dirty="0" smtClean="0">
                <a:solidFill>
                  <a:srgbClr val="FF0000"/>
                </a:solidFill>
              </a:rPr>
              <a:t>Beware: </a:t>
            </a:r>
          </a:p>
          <a:p>
            <a:pPr marL="0" indent="0">
              <a:buNone/>
            </a:pPr>
            <a:endParaRPr lang="en-US" i="1" dirty="0" smtClean="0">
              <a:solidFill>
                <a:srgbClr val="FF0000"/>
              </a:solidFill>
            </a:endParaRPr>
          </a:p>
          <a:p>
            <a:pPr marL="0" indent="0">
              <a:buNone/>
            </a:pPr>
            <a:r>
              <a:rPr lang="en-US" sz="2400" i="1" dirty="0" smtClean="0"/>
              <a:t>United States v. Gonzalez-Longoria, </a:t>
            </a:r>
            <a:r>
              <a:rPr lang="en-US" sz="2400" dirty="0" smtClean="0"/>
              <a:t>831 F.3d 670 </a:t>
            </a:r>
            <a:r>
              <a:rPr lang="en-US" sz="2400" dirty="0" smtClean="0">
                <a:effectLst/>
              </a:rPr>
              <a:t>(5</a:t>
            </a:r>
            <a:r>
              <a:rPr lang="en-US" sz="2400" baseline="30000" dirty="0" smtClean="0">
                <a:effectLst/>
              </a:rPr>
              <a:t>th</a:t>
            </a:r>
            <a:r>
              <a:rPr lang="en-US" sz="2400" dirty="0" smtClean="0">
                <a:effectLst/>
              </a:rPr>
              <a:t> Cir. 2016) (</a:t>
            </a:r>
            <a:r>
              <a:rPr lang="en-US" sz="2400" dirty="0" err="1" smtClean="0">
                <a:effectLst/>
              </a:rPr>
              <a:t>en</a:t>
            </a:r>
            <a:r>
              <a:rPr lang="en-US" sz="2400" dirty="0" smtClean="0">
                <a:effectLst/>
              </a:rPr>
              <a:t> banc) </a:t>
            </a:r>
            <a:r>
              <a:rPr lang="en-US" sz="2400" dirty="0" smtClean="0">
                <a:solidFill>
                  <a:schemeClr val="tx2">
                    <a:lumMod val="90000"/>
                  </a:schemeClr>
                </a:solidFill>
                <a:effectLst/>
              </a:rPr>
              <a:t>(16(b) not void for vagueness).</a:t>
            </a:r>
          </a:p>
          <a:p>
            <a:pPr marL="0" indent="0">
              <a:buNone/>
            </a:pPr>
            <a:endParaRPr lang="en-US" sz="2400" dirty="0">
              <a:solidFill>
                <a:schemeClr val="tx2">
                  <a:lumMod val="90000"/>
                </a:schemeClr>
              </a:solidFill>
              <a:effectLst/>
            </a:endParaRPr>
          </a:p>
          <a:p>
            <a:pPr marL="0" indent="0">
              <a:buNone/>
            </a:pPr>
            <a:r>
              <a:rPr lang="en-US" sz="2400" dirty="0" smtClean="0">
                <a:solidFill>
                  <a:srgbClr val="33CCFF"/>
                </a:solidFill>
                <a:effectLst/>
              </a:rPr>
              <a:t>But </a:t>
            </a:r>
            <a:r>
              <a:rPr lang="en-US" sz="2400" dirty="0" smtClean="0">
                <a:solidFill>
                  <a:schemeClr val="accent2">
                    <a:lumMod val="20000"/>
                    <a:lumOff val="80000"/>
                  </a:schemeClr>
                </a:solidFill>
                <a:effectLst/>
              </a:rPr>
              <a:t>t</a:t>
            </a:r>
            <a:r>
              <a:rPr lang="en-US" sz="2400" dirty="0" smtClean="0">
                <a:solidFill>
                  <a:schemeClr val="tx2">
                    <a:lumMod val="90000"/>
                  </a:schemeClr>
                </a:solidFill>
                <a:effectLst/>
              </a:rPr>
              <a:t>he </a:t>
            </a:r>
            <a:r>
              <a:rPr lang="en-US" sz="2400" dirty="0">
                <a:solidFill>
                  <a:schemeClr val="tx2">
                    <a:lumMod val="90000"/>
                  </a:schemeClr>
                </a:solidFill>
                <a:effectLst/>
              </a:rPr>
              <a:t>Supreme </a:t>
            </a:r>
            <a:r>
              <a:rPr lang="en-US" sz="2400" dirty="0" smtClean="0">
                <a:solidFill>
                  <a:schemeClr val="tx2">
                    <a:lumMod val="90000"/>
                  </a:schemeClr>
                </a:solidFill>
                <a:effectLst/>
              </a:rPr>
              <a:t>Court granted </a:t>
            </a:r>
            <a:r>
              <a:rPr lang="en-US" sz="2400" dirty="0">
                <a:solidFill>
                  <a:schemeClr val="tx2">
                    <a:lumMod val="90000"/>
                  </a:schemeClr>
                </a:solidFill>
                <a:effectLst/>
              </a:rPr>
              <a:t>cert in </a:t>
            </a:r>
            <a:r>
              <a:rPr lang="en-US" sz="2400" i="1" dirty="0" smtClean="0">
                <a:solidFill>
                  <a:schemeClr val="tx2">
                    <a:lumMod val="90000"/>
                  </a:schemeClr>
                </a:solidFill>
                <a:effectLst/>
              </a:rPr>
              <a:t>Lynch v. </a:t>
            </a:r>
            <a:r>
              <a:rPr lang="en-US" sz="2400" i="1" dirty="0" err="1" smtClean="0">
                <a:solidFill>
                  <a:schemeClr val="tx2">
                    <a:lumMod val="90000"/>
                  </a:schemeClr>
                </a:solidFill>
                <a:effectLst/>
              </a:rPr>
              <a:t>Dimaya</a:t>
            </a:r>
            <a:r>
              <a:rPr lang="en-US" sz="2400" i="1" dirty="0" smtClean="0">
                <a:solidFill>
                  <a:schemeClr val="tx2">
                    <a:lumMod val="90000"/>
                  </a:schemeClr>
                </a:solidFill>
                <a:effectLst/>
              </a:rPr>
              <a:t> </a:t>
            </a:r>
            <a:r>
              <a:rPr lang="en-US" sz="2400" dirty="0" smtClean="0">
                <a:solidFill>
                  <a:schemeClr val="tx2">
                    <a:lumMod val="90000"/>
                  </a:schemeClr>
                </a:solidFill>
                <a:effectLst/>
              </a:rPr>
              <a:t>to resolve split.</a:t>
            </a:r>
            <a:endParaRPr lang="en-US" sz="2400" dirty="0">
              <a:solidFill>
                <a:schemeClr val="tx2">
                  <a:lumMod val="90000"/>
                </a:schemeClr>
              </a:solidFill>
            </a:endParaRPr>
          </a:p>
          <a:p>
            <a:pPr marL="0" indent="0">
              <a:buNone/>
            </a:pPr>
            <a:endParaRPr lang="en-US" i="1" dirty="0" smtClean="0">
              <a:solidFill>
                <a:srgbClr val="FF000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61606121"/>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en-US" sz="2800" dirty="0" smtClean="0">
                <a:solidFill>
                  <a:schemeClr val="tx2">
                    <a:lumMod val="75000"/>
                  </a:schemeClr>
                </a:solidFill>
              </a:rPr>
              <a:t>What’s left of 18 U.S.C. § 16 ?</a:t>
            </a:r>
            <a:endParaRPr lang="en-US" sz="2800" dirty="0">
              <a:solidFill>
                <a:schemeClr val="tx2">
                  <a:lumMod val="75000"/>
                </a:schemeClr>
              </a:solidFill>
            </a:endParaRPr>
          </a:p>
        </p:txBody>
      </p:sp>
      <p:sp>
        <p:nvSpPr>
          <p:cNvPr id="3" name="Content Placeholder 2"/>
          <p:cNvSpPr>
            <a:spLocks noGrp="1"/>
          </p:cNvSpPr>
          <p:nvPr>
            <p:ph idx="1"/>
          </p:nvPr>
        </p:nvSpPr>
        <p:spPr>
          <a:xfrm>
            <a:off x="457200" y="1219200"/>
            <a:ext cx="8229600" cy="4759325"/>
          </a:xfrm>
        </p:spPr>
        <p:txBody>
          <a:bodyPr/>
          <a:lstStyle/>
          <a:p>
            <a:pPr marL="0" indent="0">
              <a:buNone/>
            </a:pPr>
            <a:r>
              <a:rPr lang="en-US" sz="1600" dirty="0" smtClean="0"/>
              <a:t>16(a) “crime of violence” force clause same as career offender/ACCA </a:t>
            </a:r>
            <a:r>
              <a:rPr lang="en-US" sz="1600" dirty="0">
                <a:solidFill>
                  <a:srgbClr val="33CCFF"/>
                </a:solidFill>
              </a:rPr>
              <a:t>but has element of </a:t>
            </a:r>
            <a:r>
              <a:rPr lang="en-US" sz="1600" dirty="0" smtClean="0">
                <a:solidFill>
                  <a:srgbClr val="33CCFF"/>
                </a:solidFill>
              </a:rPr>
              <a:t>physical force </a:t>
            </a:r>
            <a:r>
              <a:rPr lang="en-US" sz="1600" dirty="0">
                <a:solidFill>
                  <a:srgbClr val="33CCFF"/>
                </a:solidFill>
              </a:rPr>
              <a:t>against </a:t>
            </a:r>
            <a:r>
              <a:rPr lang="en-US" sz="1600" dirty="0" smtClean="0">
                <a:solidFill>
                  <a:srgbClr val="33CCFF"/>
                </a:solidFill>
              </a:rPr>
              <a:t>property of another</a:t>
            </a:r>
            <a:r>
              <a:rPr lang="en-US" sz="1600" dirty="0" smtClean="0"/>
              <a:t>:</a:t>
            </a:r>
          </a:p>
          <a:p>
            <a:pPr marL="0" indent="0">
              <a:buNone/>
            </a:pPr>
            <a:endParaRPr lang="en-US" sz="1600" dirty="0"/>
          </a:p>
          <a:p>
            <a:pPr marL="400050" lvl="1" indent="0">
              <a:buNone/>
            </a:pPr>
            <a:r>
              <a:rPr lang="en-US" sz="1600" dirty="0" smtClean="0">
                <a:solidFill>
                  <a:schemeClr val="tx2">
                    <a:lumMod val="50000"/>
                  </a:schemeClr>
                </a:solidFill>
              </a:rPr>
              <a:t>Force </a:t>
            </a:r>
            <a:r>
              <a:rPr lang="en-US" sz="1600" dirty="0">
                <a:solidFill>
                  <a:schemeClr val="tx2">
                    <a:lumMod val="50000"/>
                  </a:schemeClr>
                </a:solidFill>
              </a:rPr>
              <a:t>Clause</a:t>
            </a:r>
            <a:r>
              <a:rPr lang="en-US" sz="1600" dirty="0"/>
              <a:t>: Has an element the </a:t>
            </a:r>
            <a:r>
              <a:rPr lang="en-US" sz="1600" dirty="0" smtClean="0"/>
              <a:t>use, attempted </a:t>
            </a:r>
            <a:r>
              <a:rPr lang="en-US" sz="1600" dirty="0"/>
              <a:t>use</a:t>
            </a:r>
            <a:r>
              <a:rPr lang="en-US" sz="1600" dirty="0" smtClean="0"/>
              <a:t>, or threatened use </a:t>
            </a:r>
            <a:r>
              <a:rPr lang="en-US" sz="1600" dirty="0"/>
              <a:t>of </a:t>
            </a:r>
            <a:r>
              <a:rPr lang="en-US" sz="1600" dirty="0" smtClean="0"/>
              <a:t>physical force </a:t>
            </a:r>
            <a:r>
              <a:rPr lang="en-US" sz="1600" dirty="0"/>
              <a:t>against a </a:t>
            </a:r>
            <a:r>
              <a:rPr lang="en-US" sz="1600" dirty="0" smtClean="0"/>
              <a:t>person, </a:t>
            </a:r>
            <a:r>
              <a:rPr lang="en-US" sz="1600" dirty="0" smtClean="0">
                <a:solidFill>
                  <a:srgbClr val="33CCFF"/>
                </a:solidFill>
              </a:rPr>
              <a:t>or property</a:t>
            </a:r>
            <a:r>
              <a:rPr lang="en-US" sz="1600" dirty="0" smtClean="0"/>
              <a:t> </a:t>
            </a:r>
            <a:r>
              <a:rPr lang="en-US" sz="1600" dirty="0" smtClean="0">
                <a:solidFill>
                  <a:srgbClr val="33CCFF"/>
                </a:solidFill>
              </a:rPr>
              <a:t>of another</a:t>
            </a:r>
            <a:r>
              <a:rPr lang="en-US" sz="1600" dirty="0" smtClean="0"/>
              <a:t>. </a:t>
            </a:r>
          </a:p>
          <a:p>
            <a:pPr marL="400050" lvl="1" indent="0">
              <a:buNone/>
            </a:pPr>
            <a:endParaRPr lang="en-US" sz="1600" dirty="0" smtClean="0"/>
          </a:p>
          <a:p>
            <a:pPr marL="400050" lvl="1" indent="0">
              <a:buNone/>
            </a:pPr>
            <a:r>
              <a:rPr lang="en-US" sz="1600" dirty="0" smtClean="0"/>
              <a:t>But still must be </a:t>
            </a:r>
            <a:r>
              <a:rPr lang="en-US" sz="1600" dirty="0" smtClean="0">
                <a:solidFill>
                  <a:srgbClr val="33CCFF"/>
                </a:solidFill>
              </a:rPr>
              <a:t>violent force </a:t>
            </a:r>
            <a:r>
              <a:rPr lang="en-US" sz="1600" dirty="0" smtClean="0"/>
              <a:t>against property, not just injury to property</a:t>
            </a:r>
            <a:r>
              <a:rPr lang="en-US" sz="1600" dirty="0" smtClean="0">
                <a:solidFill>
                  <a:srgbClr val="33CCFF"/>
                </a:solidFill>
              </a:rPr>
              <a:t> – so, for </a:t>
            </a:r>
            <a:r>
              <a:rPr lang="en-US" sz="1600" dirty="0">
                <a:solidFill>
                  <a:srgbClr val="33CCFF"/>
                </a:solidFill>
              </a:rPr>
              <a:t>e</a:t>
            </a:r>
            <a:r>
              <a:rPr lang="en-US" sz="1600" dirty="0" smtClean="0">
                <a:solidFill>
                  <a:srgbClr val="33CCFF"/>
                </a:solidFill>
              </a:rPr>
              <a:t>xample, Hobbs Act robbery and bank robbery, which can be violated by injury to property – even intangible property – do not qualify</a:t>
            </a:r>
            <a:r>
              <a:rPr lang="en-US" sz="1600" dirty="0" smtClean="0"/>
              <a:t>.  </a:t>
            </a:r>
            <a:endParaRPr lang="en-US" sz="1600" dirty="0"/>
          </a:p>
          <a:p>
            <a:pPr marL="400050" lvl="1" indent="0">
              <a:buNone/>
            </a:pPr>
            <a:endParaRPr lang="en-US" sz="1600" dirty="0" smtClean="0"/>
          </a:p>
          <a:p>
            <a:pPr marL="400050" lvl="1" indent="0">
              <a:buNone/>
            </a:pPr>
            <a:r>
              <a:rPr lang="en-US" sz="1600" dirty="0" smtClean="0"/>
              <a:t>And must be force against property </a:t>
            </a:r>
            <a:r>
              <a:rPr lang="en-US" sz="1600" dirty="0" smtClean="0">
                <a:solidFill>
                  <a:srgbClr val="33CCFF"/>
                </a:solidFill>
              </a:rPr>
              <a:t>of another</a:t>
            </a:r>
            <a:r>
              <a:rPr lang="en-US" sz="1600" dirty="0"/>
              <a:t> </a:t>
            </a:r>
            <a:r>
              <a:rPr lang="en-US" sz="1600" dirty="0" smtClean="0"/>
              <a:t>– Lookout for arson statutes that do not require as such (for example, federal arson).  </a:t>
            </a:r>
          </a:p>
          <a:p>
            <a:pPr marL="0" indent="0">
              <a:buNone/>
            </a:pPr>
            <a:endParaRPr lang="en-US" sz="1600" dirty="0" smtClean="0"/>
          </a:p>
          <a:p>
            <a:pPr marL="0" indent="0">
              <a:buNone/>
            </a:pPr>
            <a:r>
              <a:rPr lang="en-US" sz="1600" dirty="0" smtClean="0"/>
              <a:t>Categorical approach: If “</a:t>
            </a:r>
            <a:r>
              <a:rPr lang="en-US" sz="1600" dirty="0" smtClean="0">
                <a:solidFill>
                  <a:srgbClr val="33CCFF"/>
                </a:solidFill>
              </a:rPr>
              <a:t>most innocent conduct</a:t>
            </a:r>
            <a:r>
              <a:rPr lang="en-US" sz="1600" dirty="0" smtClean="0"/>
              <a:t>” or “</a:t>
            </a:r>
            <a:r>
              <a:rPr lang="en-US" sz="1600" dirty="0" smtClean="0">
                <a:solidFill>
                  <a:srgbClr val="33CCFF"/>
                </a:solidFill>
              </a:rPr>
              <a:t>full range of conduct</a:t>
            </a:r>
            <a:r>
              <a:rPr lang="en-US" sz="1600" dirty="0" smtClean="0"/>
              <a:t>” covered by the statute does not match this definition, prior cannot qualify as “crime of violence.” </a:t>
            </a:r>
            <a:r>
              <a:rPr lang="en-US" sz="1600" i="1" dirty="0" smtClean="0">
                <a:solidFill>
                  <a:schemeClr val="tx2">
                    <a:lumMod val="90000"/>
                  </a:schemeClr>
                </a:solidFill>
              </a:rPr>
              <a:t>United States v. Torres-Miguel</a:t>
            </a:r>
            <a:r>
              <a:rPr lang="en-US" sz="1600" dirty="0" smtClean="0">
                <a:solidFill>
                  <a:schemeClr val="tx2">
                    <a:lumMod val="90000"/>
                  </a:schemeClr>
                </a:solidFill>
              </a:rPr>
              <a:t>, 701 F.3d 165 (4</a:t>
            </a:r>
            <a:r>
              <a:rPr lang="en-US" sz="1600" baseline="30000" dirty="0" smtClean="0">
                <a:solidFill>
                  <a:schemeClr val="tx2">
                    <a:lumMod val="90000"/>
                  </a:schemeClr>
                </a:solidFill>
              </a:rPr>
              <a:t>th</a:t>
            </a:r>
            <a:r>
              <a:rPr lang="en-US" sz="1600" dirty="0" smtClean="0">
                <a:solidFill>
                  <a:schemeClr val="tx2">
                    <a:lumMod val="90000"/>
                  </a:schemeClr>
                </a:solidFill>
              </a:rPr>
              <a:t> Cir. 2012). </a:t>
            </a:r>
          </a:p>
          <a:p>
            <a:pPr marL="0" indent="0">
              <a:buNone/>
            </a:pPr>
            <a:endParaRPr lang="en-US" sz="2400" dirty="0"/>
          </a:p>
          <a:p>
            <a:pPr marL="0" indent="0">
              <a:buNone/>
            </a:pPr>
            <a:endParaRPr lang="en-US" sz="2000" dirty="0" smtClean="0"/>
          </a:p>
          <a:p>
            <a:pPr marL="0" indent="0">
              <a:buNone/>
            </a:pPr>
            <a:r>
              <a:rPr lang="en-US" sz="2000" dirty="0" smtClean="0"/>
              <a:t> </a:t>
            </a:r>
            <a:endParaRPr lang="en-US" sz="2000" dirty="0"/>
          </a:p>
          <a:p>
            <a:pPr marL="0" indent="0">
              <a:buNone/>
            </a:pPr>
            <a:r>
              <a:rPr lang="en-US" sz="2000" dirty="0" smtClean="0">
                <a:solidFill>
                  <a:srgbClr val="FFFF00"/>
                </a:solidFill>
              </a:rPr>
              <a:t>	</a:t>
            </a:r>
            <a:endParaRPr lang="en-US" sz="2000" dirty="0" smtClean="0"/>
          </a:p>
        </p:txBody>
      </p:sp>
    </p:spTree>
    <p:extLst>
      <p:ext uri="{BB962C8B-B14F-4D97-AF65-F5344CB8AC3E}">
        <p14:creationId xmlns:p14="http://schemas.microsoft.com/office/powerpoint/2010/main" val="3022250744"/>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Elements of 18 U.S.C. § 924(c)</a:t>
            </a:r>
            <a:endParaRPr lang="en-US" sz="2400" dirty="0"/>
          </a:p>
        </p:txBody>
      </p:sp>
      <p:sp>
        <p:nvSpPr>
          <p:cNvPr id="3" name="Content Placeholder 2"/>
          <p:cNvSpPr>
            <a:spLocks noGrp="1"/>
          </p:cNvSpPr>
          <p:nvPr>
            <p:ph idx="1"/>
          </p:nvPr>
        </p:nvSpPr>
        <p:spPr/>
        <p:txBody>
          <a:bodyPr/>
          <a:lstStyle/>
          <a:p>
            <a:pPr marL="0" indent="0">
              <a:buNone/>
            </a:pPr>
            <a:r>
              <a:rPr lang="en-US" sz="2000" dirty="0">
                <a:effectLst/>
                <a:hlinkClick r:id="rId3"/>
              </a:rPr>
              <a:t>Section </a:t>
            </a:r>
            <a:r>
              <a:rPr lang="en-US" sz="2000" b="1" dirty="0">
                <a:effectLst/>
                <a:hlinkClick r:id="rId3"/>
              </a:rPr>
              <a:t>924(c</a:t>
            </a:r>
            <a:r>
              <a:rPr lang="en-US" sz="2000" dirty="0">
                <a:effectLst/>
                <a:hlinkClick r:id="rId3"/>
              </a:rPr>
              <a:t>)</a:t>
            </a:r>
            <a:r>
              <a:rPr lang="en-US" sz="2000" dirty="0">
                <a:effectLst/>
              </a:rPr>
              <a:t> provides in pertinent part:</a:t>
            </a:r>
          </a:p>
          <a:p>
            <a:pPr marL="0" indent="0">
              <a:buNone/>
            </a:pPr>
            <a:r>
              <a:rPr lang="en-US" sz="2000" dirty="0"/>
              <a:t/>
            </a:r>
            <a:br>
              <a:rPr lang="en-US" sz="2000" dirty="0"/>
            </a:br>
            <a:r>
              <a:rPr lang="en-US" sz="2000" dirty="0">
                <a:effectLst/>
              </a:rPr>
              <a:t>[A]</a:t>
            </a:r>
            <a:r>
              <a:rPr lang="en-US" sz="2000" dirty="0" err="1">
                <a:effectLst/>
              </a:rPr>
              <a:t>ny</a:t>
            </a:r>
            <a:r>
              <a:rPr lang="en-US" sz="2000" dirty="0">
                <a:effectLst/>
              </a:rPr>
              <a:t> person who, during and in relation </a:t>
            </a:r>
            <a:r>
              <a:rPr lang="en-US" sz="2000" dirty="0" smtClean="0">
                <a:effectLst/>
              </a:rPr>
              <a:t>to any</a:t>
            </a:r>
            <a:r>
              <a:rPr lang="en-US" sz="2000" dirty="0">
                <a:effectLst/>
              </a:rPr>
              <a:t> </a:t>
            </a:r>
            <a:r>
              <a:rPr lang="en-US" sz="2000" dirty="0" smtClean="0">
                <a:solidFill>
                  <a:srgbClr val="33CCFF"/>
                </a:solidFill>
                <a:effectLst/>
              </a:rPr>
              <a:t>crime</a:t>
            </a:r>
            <a:r>
              <a:rPr lang="en-US" sz="2000" dirty="0">
                <a:solidFill>
                  <a:srgbClr val="33CCFF"/>
                </a:solidFill>
                <a:effectLst/>
              </a:rPr>
              <a:t> </a:t>
            </a:r>
            <a:r>
              <a:rPr lang="en-US" sz="2000" dirty="0" smtClean="0">
                <a:solidFill>
                  <a:srgbClr val="33CCFF"/>
                </a:solidFill>
                <a:effectLst/>
              </a:rPr>
              <a:t>of</a:t>
            </a:r>
            <a:r>
              <a:rPr lang="en-US" sz="2000" dirty="0">
                <a:solidFill>
                  <a:srgbClr val="33CCFF"/>
                </a:solidFill>
                <a:effectLst/>
              </a:rPr>
              <a:t> </a:t>
            </a:r>
            <a:r>
              <a:rPr lang="en-US" sz="2000" dirty="0" smtClean="0">
                <a:solidFill>
                  <a:srgbClr val="33CCFF"/>
                </a:solidFill>
                <a:effectLst/>
              </a:rPr>
              <a:t>violence</a:t>
            </a:r>
            <a:r>
              <a:rPr lang="en-US" sz="2000" dirty="0">
                <a:effectLst/>
              </a:rPr>
              <a:t> or drug trafficking crime </a:t>
            </a:r>
            <a:r>
              <a:rPr lang="en-US" sz="2000" dirty="0" smtClean="0">
                <a:effectLst/>
              </a:rPr>
              <a:t>. . . </a:t>
            </a:r>
            <a:r>
              <a:rPr lang="en-US" sz="2000" dirty="0">
                <a:effectLst/>
              </a:rPr>
              <a:t>for which </a:t>
            </a:r>
            <a:r>
              <a:rPr lang="en-US" sz="2000" dirty="0" smtClean="0">
                <a:effectLst/>
              </a:rPr>
              <a:t>the person </a:t>
            </a:r>
            <a:r>
              <a:rPr lang="en-US" sz="2000" dirty="0">
                <a:effectLst/>
              </a:rPr>
              <a:t>may be prosecuted in a court of the United States, uses or carries a firearm, or who, in furtherance of any such crime</a:t>
            </a:r>
            <a:r>
              <a:rPr lang="en-US" sz="2000" i="1" dirty="0">
                <a:effectLst/>
              </a:rPr>
              <a:t>, </a:t>
            </a:r>
            <a:r>
              <a:rPr lang="en-US" sz="2000" dirty="0">
                <a:effectLst/>
              </a:rPr>
              <a:t>possesses a firearm</a:t>
            </a:r>
            <a:r>
              <a:rPr lang="en-US" sz="2000" i="1" dirty="0" smtClean="0">
                <a:effectLst/>
              </a:rPr>
              <a:t>, </a:t>
            </a:r>
            <a:r>
              <a:rPr lang="en-US" sz="2000" dirty="0" smtClean="0">
                <a:effectLst/>
              </a:rPr>
              <a:t>shall</a:t>
            </a:r>
            <a:r>
              <a:rPr lang="en-US" sz="2000" dirty="0">
                <a:effectLst/>
              </a:rPr>
              <a:t>, in addition to the punishment provided for such crime of violence or drug trafficking crime - [</a:t>
            </a:r>
            <a:r>
              <a:rPr lang="en-US" sz="2000" dirty="0" smtClean="0">
                <a:effectLst/>
              </a:rPr>
              <a:t>be sentenced </a:t>
            </a:r>
            <a:r>
              <a:rPr lang="en-US" sz="2000" dirty="0">
                <a:effectLst/>
              </a:rPr>
              <a:t>to a certain number of years depending on the facts of the crime</a:t>
            </a:r>
            <a:r>
              <a:rPr lang="en-US" sz="2000" dirty="0" smtClean="0">
                <a:effectLst/>
              </a:rPr>
              <a:t>] . . . .</a:t>
            </a:r>
            <a:r>
              <a:rPr lang="en-US" sz="2000" dirty="0">
                <a:effectLst/>
              </a:rPr>
              <a:t/>
            </a:r>
            <a:br>
              <a:rPr lang="en-US" sz="2000" dirty="0">
                <a:effectLst/>
              </a:rPr>
            </a:br>
            <a:r>
              <a:rPr lang="en-US" sz="2000" dirty="0"/>
              <a:t/>
            </a:r>
            <a:br>
              <a:rPr lang="en-US" sz="2000" dirty="0"/>
            </a:br>
            <a:endParaRPr lang="en-US" sz="2000" dirty="0"/>
          </a:p>
        </p:txBody>
      </p:sp>
    </p:spTree>
    <p:extLst>
      <p:ext uri="{BB962C8B-B14F-4D97-AF65-F5344CB8AC3E}">
        <p14:creationId xmlns:p14="http://schemas.microsoft.com/office/powerpoint/2010/main" val="3729582772"/>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18 U.S.C. § 924(c)(3)</a:t>
            </a:r>
            <a:r>
              <a:rPr lang="en-US" sz="2400" dirty="0"/>
              <a:t/>
            </a:r>
            <a:br>
              <a:rPr lang="en-US" sz="2400" dirty="0"/>
            </a:br>
            <a:r>
              <a:rPr lang="en-US" sz="2400" dirty="0"/>
              <a:t> Crime of violence </a:t>
            </a:r>
            <a:r>
              <a:rPr lang="en-US" sz="2400" dirty="0" smtClean="0"/>
              <a:t>definition:  two clauses </a:t>
            </a:r>
            <a:br>
              <a:rPr lang="en-US" sz="2400" dirty="0" smtClean="0"/>
            </a:br>
            <a:endParaRPr lang="en-US" sz="2400" dirty="0"/>
          </a:p>
        </p:txBody>
      </p:sp>
      <p:sp>
        <p:nvSpPr>
          <p:cNvPr id="3" name="Content Placeholder 2"/>
          <p:cNvSpPr>
            <a:spLocks noGrp="1"/>
          </p:cNvSpPr>
          <p:nvPr>
            <p:ph idx="1"/>
          </p:nvPr>
        </p:nvSpPr>
        <p:spPr/>
        <p:txBody>
          <a:bodyPr/>
          <a:lstStyle/>
          <a:p>
            <a:pPr marL="0" indent="0">
              <a:buNone/>
            </a:pPr>
            <a:r>
              <a:rPr lang="en-US" sz="2000" dirty="0" smtClean="0"/>
              <a:t>Identical to 18 U.S.C. § 16, but looking at </a:t>
            </a:r>
            <a:r>
              <a:rPr lang="en-US" sz="2000" dirty="0" smtClean="0">
                <a:solidFill>
                  <a:schemeClr val="tx2">
                    <a:lumMod val="90000"/>
                  </a:schemeClr>
                </a:solidFill>
              </a:rPr>
              <a:t>instant offense </a:t>
            </a:r>
            <a:r>
              <a:rPr lang="en-US" sz="2000" dirty="0" smtClean="0"/>
              <a:t>rather than prior conviction:</a:t>
            </a:r>
          </a:p>
          <a:p>
            <a:pPr marL="0" indent="0">
              <a:buNone/>
            </a:pPr>
            <a:endParaRPr lang="en-US" sz="2000" dirty="0">
              <a:solidFill>
                <a:schemeClr val="tx2">
                  <a:lumMod val="75000"/>
                </a:schemeClr>
              </a:solidFill>
            </a:endParaRPr>
          </a:p>
          <a:p>
            <a:pPr marL="0" indent="0">
              <a:buNone/>
            </a:pPr>
            <a:r>
              <a:rPr lang="en-US" sz="2000" dirty="0" smtClean="0">
                <a:solidFill>
                  <a:schemeClr val="tx2">
                    <a:lumMod val="75000"/>
                  </a:schemeClr>
                </a:solidFill>
              </a:rPr>
              <a:t>1.	18 U.S.C. § 924(c)(3)(A)– Force Clause </a:t>
            </a:r>
          </a:p>
          <a:p>
            <a:pPr marL="0" indent="0">
              <a:buNone/>
            </a:pPr>
            <a:endParaRPr lang="en-US" sz="2000" dirty="0" smtClean="0"/>
          </a:p>
          <a:p>
            <a:pPr marL="0" indent="0">
              <a:buNone/>
            </a:pPr>
            <a:r>
              <a:rPr lang="en-US" sz="2000" dirty="0" smtClean="0">
                <a:solidFill>
                  <a:schemeClr val="tx2">
                    <a:lumMod val="75000"/>
                  </a:schemeClr>
                </a:solidFill>
              </a:rPr>
              <a:t>2.	18 U.S.C. § 924(c)(3)(B) – Residual Clause</a:t>
            </a:r>
          </a:p>
          <a:p>
            <a:pPr marL="0" indent="0">
              <a:buNone/>
            </a:pPr>
            <a:endParaRPr lang="en-US" sz="2000" dirty="0" smtClean="0"/>
          </a:p>
          <a:p>
            <a:pPr marL="0" indent="0">
              <a:buNone/>
            </a:pPr>
            <a:r>
              <a:rPr lang="en-US" sz="2000" dirty="0" smtClean="0">
                <a:solidFill>
                  <a:srgbClr val="33CCFF"/>
                </a:solidFill>
              </a:rPr>
              <a:t>Note:</a:t>
            </a:r>
            <a:r>
              <a:rPr lang="en-US" sz="2000" dirty="0" smtClean="0"/>
              <a:t>  No Enumerated Offenses</a:t>
            </a:r>
          </a:p>
          <a:p>
            <a:pPr marL="0" indent="0">
              <a:buNone/>
            </a:pPr>
            <a:endParaRPr lang="en-US" sz="2000" dirty="0"/>
          </a:p>
          <a:p>
            <a:pPr marL="0" indent="0">
              <a:buNone/>
            </a:pPr>
            <a:endParaRPr lang="en-US" sz="2000" dirty="0" smtClean="0"/>
          </a:p>
          <a:p>
            <a:pPr marL="0" indent="0" algn="ctr">
              <a:buNone/>
            </a:pPr>
            <a:endParaRPr lang="en-US" sz="2000" dirty="0">
              <a:solidFill>
                <a:schemeClr val="tx2">
                  <a:lumMod val="75000"/>
                </a:schemeClr>
              </a:solidFill>
            </a:endParaRPr>
          </a:p>
          <a:p>
            <a:pPr marL="0" indent="0" algn="ctr">
              <a:buNone/>
            </a:pPr>
            <a:endParaRPr lang="en-US" sz="2000" dirty="0" smtClean="0">
              <a:solidFill>
                <a:schemeClr val="tx2">
                  <a:lumMod val="75000"/>
                </a:schemeClr>
              </a:solidFill>
            </a:endParaRPr>
          </a:p>
          <a:p>
            <a:pPr marL="0" indent="0">
              <a:buNone/>
            </a:pPr>
            <a:endParaRPr lang="en-US" sz="2000" dirty="0" smtClean="0">
              <a:solidFill>
                <a:schemeClr val="tx2">
                  <a:lumMod val="75000"/>
                </a:schemeClr>
              </a:solidFill>
            </a:endParaRPr>
          </a:p>
          <a:p>
            <a:pPr marL="0" indent="0">
              <a:buNone/>
            </a:pPr>
            <a:r>
              <a:rPr lang="en-US" sz="2000" dirty="0">
                <a:solidFill>
                  <a:schemeClr val="tx2">
                    <a:lumMod val="75000"/>
                  </a:schemeClr>
                </a:solidFill>
              </a:rPr>
              <a:t>	</a:t>
            </a:r>
            <a:r>
              <a:rPr lang="en-US" sz="2000" dirty="0" smtClean="0">
                <a:solidFill>
                  <a:schemeClr val="tx2">
                    <a:lumMod val="75000"/>
                  </a:schemeClr>
                </a:solidFill>
              </a:rPr>
              <a:t>	</a:t>
            </a:r>
            <a:endParaRPr lang="en-US" sz="2000" dirty="0">
              <a:solidFill>
                <a:schemeClr val="tx2">
                  <a:lumMod val="75000"/>
                </a:schemeClr>
              </a:solidFill>
            </a:endParaRPr>
          </a:p>
        </p:txBody>
      </p:sp>
    </p:spTree>
    <p:extLst>
      <p:ext uri="{BB962C8B-B14F-4D97-AF65-F5344CB8AC3E}">
        <p14:creationId xmlns:p14="http://schemas.microsoft.com/office/powerpoint/2010/main" val="3168342885"/>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15"/>
            <a:ext cx="8229600" cy="1039586"/>
          </a:xfrm>
        </p:spPr>
        <p:txBody>
          <a:bodyPr/>
          <a:lstStyle/>
          <a:p>
            <a:r>
              <a:rPr lang="en-US" sz="2400" dirty="0" smtClean="0"/>
              <a:t>18 U.S.C. § 924(c)(3)(B): </a:t>
            </a:r>
            <a:br>
              <a:rPr lang="en-US" sz="2400" dirty="0" smtClean="0"/>
            </a:br>
            <a:r>
              <a:rPr lang="en-US" sz="2400" dirty="0" smtClean="0"/>
              <a:t>Crime of violence definition under residual clause </a:t>
            </a:r>
            <a:endParaRPr lang="en-US" sz="2400" dirty="0"/>
          </a:p>
        </p:txBody>
      </p:sp>
      <p:sp>
        <p:nvSpPr>
          <p:cNvPr id="3" name="Content Placeholder 2"/>
          <p:cNvSpPr>
            <a:spLocks noGrp="1"/>
          </p:cNvSpPr>
          <p:nvPr>
            <p:ph idx="1"/>
          </p:nvPr>
        </p:nvSpPr>
        <p:spPr>
          <a:xfrm>
            <a:off x="457200" y="990600"/>
            <a:ext cx="8229600" cy="5140325"/>
          </a:xfrm>
        </p:spPr>
        <p:txBody>
          <a:bodyPr/>
          <a:lstStyle/>
          <a:p>
            <a:pPr marL="0" indent="0" algn="ctr">
              <a:buNone/>
            </a:pPr>
            <a:endParaRPr lang="en-US" sz="2400" dirty="0" smtClean="0">
              <a:solidFill>
                <a:schemeClr val="tx2">
                  <a:lumMod val="75000"/>
                </a:schemeClr>
              </a:solidFill>
            </a:endParaRPr>
          </a:p>
          <a:p>
            <a:pPr marL="0" indent="0" algn="ctr">
              <a:buNone/>
            </a:pPr>
            <a:r>
              <a:rPr lang="en-US" sz="2400" dirty="0" smtClean="0">
                <a:solidFill>
                  <a:schemeClr val="tx2">
                    <a:lumMod val="75000"/>
                  </a:schemeClr>
                </a:solidFill>
              </a:rPr>
              <a:t>Same language as 18 U.S.C. § 16(b)</a:t>
            </a:r>
          </a:p>
          <a:p>
            <a:pPr marL="0" indent="0" algn="ctr">
              <a:buNone/>
            </a:pPr>
            <a:endParaRPr lang="en-US" sz="2400" dirty="0">
              <a:solidFill>
                <a:schemeClr val="tx2">
                  <a:lumMod val="75000"/>
                </a:schemeClr>
              </a:solidFill>
            </a:endParaRPr>
          </a:p>
          <a:p>
            <a:pPr marL="0" indent="0">
              <a:buNone/>
            </a:pPr>
            <a:r>
              <a:rPr lang="en-US" sz="1600" dirty="0" smtClean="0">
                <a:solidFill>
                  <a:schemeClr val="tx2">
                    <a:lumMod val="75000"/>
                  </a:schemeClr>
                </a:solidFill>
              </a:rPr>
              <a:t>Residual Clause:  </a:t>
            </a:r>
            <a:r>
              <a:rPr lang="en-US" sz="1600" dirty="0" smtClean="0"/>
              <a:t>Offense qualifies as crime of violence if “by its nature, [it] involves a substantial risk that physical force against the person or property of another may be used in the course of committing the offense.” </a:t>
            </a:r>
          </a:p>
          <a:p>
            <a:pPr marL="0" indent="0">
              <a:buNone/>
            </a:pPr>
            <a:endParaRPr lang="en-US" sz="1600" dirty="0"/>
          </a:p>
          <a:p>
            <a:pPr marL="0" indent="0">
              <a:buNone/>
            </a:pPr>
            <a:r>
              <a:rPr lang="en-US" sz="1600" dirty="0"/>
              <a:t>V</a:t>
            </a:r>
            <a:r>
              <a:rPr lang="en-US" sz="1600" dirty="0" smtClean="0"/>
              <a:t>oid for vagueness for same reasons noted under §16(b).  Same </a:t>
            </a:r>
            <a:r>
              <a:rPr lang="en-US" sz="1600" dirty="0" smtClean="0">
                <a:solidFill>
                  <a:srgbClr val="33CCFF"/>
                </a:solidFill>
              </a:rPr>
              <a:t>categorical ordinary case </a:t>
            </a:r>
            <a:r>
              <a:rPr lang="en-US" sz="1600" dirty="0" smtClean="0"/>
              <a:t>inquiry applies to § 924(c)(3)(B)</a:t>
            </a:r>
            <a:r>
              <a:rPr lang="en-US" sz="1600" i="1" dirty="0" smtClean="0"/>
              <a:t>. </a:t>
            </a:r>
            <a:r>
              <a:rPr lang="en-US" sz="1600" dirty="0" smtClean="0"/>
              <a:t>Supreme Court’s decision in </a:t>
            </a:r>
            <a:r>
              <a:rPr lang="en-US" sz="1600" i="1" dirty="0" err="1" smtClean="0">
                <a:solidFill>
                  <a:srgbClr val="33CCFF"/>
                </a:solidFill>
              </a:rPr>
              <a:t>Dimaya</a:t>
            </a:r>
            <a:r>
              <a:rPr lang="en-US" sz="1600" dirty="0" smtClean="0"/>
              <a:t> should control here, but government may fight even if we win </a:t>
            </a:r>
            <a:r>
              <a:rPr lang="en-US" sz="1600" i="1" dirty="0" err="1" smtClean="0"/>
              <a:t>Dimaya</a:t>
            </a:r>
            <a:r>
              <a:rPr lang="en-US" sz="1600" i="1" dirty="0" smtClean="0"/>
              <a:t>.</a:t>
            </a:r>
            <a:endParaRPr lang="en-US" sz="1600" i="1" dirty="0"/>
          </a:p>
          <a:p>
            <a:pPr marL="0" indent="0">
              <a:buNone/>
            </a:pPr>
            <a:endParaRPr lang="en-US" sz="1600" i="1" dirty="0" smtClean="0">
              <a:solidFill>
                <a:schemeClr val="tx2">
                  <a:lumMod val="75000"/>
                </a:schemeClr>
              </a:solidFill>
            </a:endParaRPr>
          </a:p>
          <a:p>
            <a:pPr marL="0" indent="0">
              <a:buNone/>
            </a:pPr>
            <a:r>
              <a:rPr lang="en-US" sz="1600" i="1" dirty="0" smtClean="0"/>
              <a:t>See</a:t>
            </a:r>
            <a:r>
              <a:rPr lang="en-US" sz="1600" dirty="0" smtClean="0"/>
              <a:t> </a:t>
            </a:r>
            <a:r>
              <a:rPr lang="en-US" sz="1600" i="1" dirty="0"/>
              <a:t>United States v. Acosta</a:t>
            </a:r>
            <a:r>
              <a:rPr lang="en-US" sz="1600" dirty="0"/>
              <a:t>, 470 F.3d </a:t>
            </a:r>
            <a:r>
              <a:rPr lang="en-US" sz="1600" dirty="0" smtClean="0"/>
              <a:t>132, 135 </a:t>
            </a:r>
            <a:r>
              <a:rPr lang="en-US" sz="1600" dirty="0"/>
              <a:t>(2d Cir. 2006); </a:t>
            </a:r>
            <a:r>
              <a:rPr lang="en-US" sz="1600" i="1" dirty="0"/>
              <a:t>United States v. Fuertes</a:t>
            </a:r>
            <a:r>
              <a:rPr lang="en-US" sz="1600" dirty="0"/>
              <a:t>, 805 F.3d 485, 497-99 (4th Cir. 2015); </a:t>
            </a:r>
            <a:r>
              <a:rPr lang="en-US" sz="1600" i="1" dirty="0"/>
              <a:t>United States v. Jennings</a:t>
            </a:r>
            <a:r>
              <a:rPr lang="en-US" sz="1600" dirty="0"/>
              <a:t>, 195 F.3d 795, 797-98 (5th Cir. 1999); </a:t>
            </a:r>
            <a:r>
              <a:rPr lang="en-US" sz="1600" i="1" dirty="0"/>
              <a:t>United States v. Moore</a:t>
            </a:r>
            <a:r>
              <a:rPr lang="en-US" sz="1600" dirty="0"/>
              <a:t>, 38 F.3d 977, 979 (8th Cir. 1994), abrogated on other grounds by </a:t>
            </a:r>
            <a:r>
              <a:rPr lang="en-US" sz="1600" i="1" dirty="0" err="1"/>
              <a:t>Leocal</a:t>
            </a:r>
            <a:r>
              <a:rPr lang="en-US" sz="1600" i="1" dirty="0"/>
              <a:t> v. Ashcroft</a:t>
            </a:r>
            <a:r>
              <a:rPr lang="en-US" sz="1600" dirty="0"/>
              <a:t>, 543 U.S. 1 (2004); </a:t>
            </a:r>
            <a:r>
              <a:rPr lang="en-US" sz="1600" i="1" dirty="0"/>
              <a:t>United States v. Amparo</a:t>
            </a:r>
            <a:r>
              <a:rPr lang="en-US" sz="1600" dirty="0"/>
              <a:t>, 68 F.3d 1222, 1225 (9th Cir. 1995); </a:t>
            </a:r>
            <a:r>
              <a:rPr lang="en-US" sz="1600" i="1" dirty="0"/>
              <a:t>United States v. </a:t>
            </a:r>
            <a:r>
              <a:rPr lang="en-US" sz="1600" i="1" dirty="0" err="1"/>
              <a:t>Serafin</a:t>
            </a:r>
            <a:r>
              <a:rPr lang="en-US" sz="1600" dirty="0"/>
              <a:t>, 562 F.3d 1105, 1107-08 (10th Cir. 2009); </a:t>
            </a:r>
            <a:r>
              <a:rPr lang="en-US" sz="1600" i="1" dirty="0"/>
              <a:t>United States v. McGuire</a:t>
            </a:r>
            <a:r>
              <a:rPr lang="en-US" sz="1600" dirty="0"/>
              <a:t>, 706 F.3d 1333, 1336-37 (11th Cir. 2013); </a:t>
            </a:r>
            <a:r>
              <a:rPr lang="en-US" sz="1600" i="1" dirty="0"/>
              <a:t>United States v. Kennedy</a:t>
            </a:r>
            <a:r>
              <a:rPr lang="en-US" sz="1600" dirty="0"/>
              <a:t>, 133 F.3d 53, 56-57 (D.C. Cir. 1998)</a:t>
            </a:r>
            <a:r>
              <a:rPr lang="en-US" sz="1600" dirty="0" smtClean="0">
                <a:solidFill>
                  <a:schemeClr val="tx2">
                    <a:lumMod val="75000"/>
                  </a:schemeClr>
                </a:solidFill>
              </a:rPr>
              <a:t> </a:t>
            </a:r>
          </a:p>
          <a:p>
            <a:pPr marL="0" indent="0">
              <a:buNone/>
            </a:pPr>
            <a:endParaRPr lang="en-US" sz="1600" dirty="0">
              <a:solidFill>
                <a:schemeClr val="tx2">
                  <a:lumMod val="75000"/>
                </a:schemeClr>
              </a:solidFill>
            </a:endParaRPr>
          </a:p>
          <a:p>
            <a:pPr marL="0" indent="0" algn="ctr">
              <a:buNone/>
            </a:pPr>
            <a:endParaRPr lang="en-US" sz="2000" dirty="0">
              <a:solidFill>
                <a:schemeClr val="tx2">
                  <a:lumMod val="75000"/>
                </a:schemeClr>
              </a:solidFill>
            </a:endParaRPr>
          </a:p>
          <a:p>
            <a:pPr marL="0" indent="0" algn="ctr">
              <a:buNone/>
            </a:pPr>
            <a:endParaRPr lang="en-US" sz="2000" dirty="0" smtClean="0">
              <a:solidFill>
                <a:schemeClr val="tx2">
                  <a:lumMod val="75000"/>
                </a:schemeClr>
              </a:solidFill>
            </a:endParaRPr>
          </a:p>
          <a:p>
            <a:pPr marL="0" indent="0">
              <a:buNone/>
            </a:pPr>
            <a:endParaRPr lang="en-US" sz="2000" dirty="0" smtClean="0">
              <a:solidFill>
                <a:schemeClr val="tx2">
                  <a:lumMod val="75000"/>
                </a:schemeClr>
              </a:solidFill>
            </a:endParaRPr>
          </a:p>
          <a:p>
            <a:pPr marL="0" indent="0">
              <a:buNone/>
            </a:pPr>
            <a:r>
              <a:rPr lang="en-US" sz="2000" dirty="0">
                <a:solidFill>
                  <a:schemeClr val="tx2">
                    <a:lumMod val="75000"/>
                  </a:schemeClr>
                </a:solidFill>
              </a:rPr>
              <a:t>	</a:t>
            </a:r>
            <a:r>
              <a:rPr lang="en-US" sz="2000" dirty="0" smtClean="0">
                <a:solidFill>
                  <a:schemeClr val="tx2">
                    <a:lumMod val="75000"/>
                  </a:schemeClr>
                </a:solidFill>
              </a:rPr>
              <a:t>	</a:t>
            </a:r>
            <a:endParaRPr lang="en-US" sz="2000" dirty="0">
              <a:solidFill>
                <a:schemeClr val="tx2">
                  <a:lumMod val="75000"/>
                </a:schemeClr>
              </a:solidFill>
            </a:endParaRPr>
          </a:p>
        </p:txBody>
      </p:sp>
    </p:spTree>
    <p:extLst>
      <p:ext uri="{BB962C8B-B14F-4D97-AF65-F5344CB8AC3E}">
        <p14:creationId xmlns:p14="http://schemas.microsoft.com/office/powerpoint/2010/main" val="4151010679"/>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r>
              <a:rPr lang="en-US" sz="2400" dirty="0" smtClean="0"/>
              <a:t>18 U.S.C. § 924(c)(3)(B)</a:t>
            </a:r>
            <a:r>
              <a:rPr lang="en-US" sz="2400" dirty="0"/>
              <a:t/>
            </a:r>
            <a:br>
              <a:rPr lang="en-US" sz="2400" dirty="0"/>
            </a:br>
            <a:r>
              <a:rPr lang="en-US" sz="2400" dirty="0"/>
              <a:t> Crime of violence </a:t>
            </a:r>
            <a:r>
              <a:rPr lang="en-US" sz="2400" dirty="0" smtClean="0"/>
              <a:t>definition under </a:t>
            </a:r>
            <a:r>
              <a:rPr lang="en-US" sz="2400" dirty="0"/>
              <a:t>residual </a:t>
            </a:r>
            <a:r>
              <a:rPr lang="en-US" sz="2400" dirty="0" smtClean="0"/>
              <a:t>clause</a:t>
            </a:r>
            <a:br>
              <a:rPr lang="en-US" sz="2400" dirty="0" smtClean="0"/>
            </a:br>
            <a:endParaRPr lang="en-US" sz="2400" dirty="0"/>
          </a:p>
        </p:txBody>
      </p:sp>
      <p:sp>
        <p:nvSpPr>
          <p:cNvPr id="3" name="Content Placeholder 2"/>
          <p:cNvSpPr>
            <a:spLocks noGrp="1"/>
          </p:cNvSpPr>
          <p:nvPr>
            <p:ph idx="1"/>
          </p:nvPr>
        </p:nvSpPr>
        <p:spPr>
          <a:xfrm>
            <a:off x="457200" y="914400"/>
            <a:ext cx="8229600" cy="5216525"/>
          </a:xfrm>
        </p:spPr>
        <p:txBody>
          <a:bodyPr/>
          <a:lstStyle/>
          <a:p>
            <a:pPr marL="0" indent="0">
              <a:buNone/>
            </a:pPr>
            <a:endParaRPr lang="en-US" sz="1600" dirty="0">
              <a:solidFill>
                <a:srgbClr val="33CCFF"/>
              </a:solidFill>
            </a:endParaRPr>
          </a:p>
          <a:p>
            <a:pPr marL="0" indent="0">
              <a:buNone/>
            </a:pPr>
            <a:r>
              <a:rPr lang="en-US" sz="1200" dirty="0" smtClean="0">
                <a:solidFill>
                  <a:srgbClr val="33CCFF"/>
                </a:solidFill>
              </a:rPr>
              <a:t>Courts finding 924(c) residual clause void for vagueness for same reasons 16(b) is void for vagueness: </a:t>
            </a:r>
          </a:p>
          <a:p>
            <a:pPr marL="0" indent="0">
              <a:buNone/>
            </a:pPr>
            <a:endParaRPr lang="en-US" sz="1200" dirty="0">
              <a:solidFill>
                <a:srgbClr val="33CCFF"/>
              </a:solidFill>
            </a:endParaRPr>
          </a:p>
          <a:p>
            <a:pPr marL="0" indent="0">
              <a:buNone/>
            </a:pPr>
            <a:r>
              <a:rPr lang="en-US" sz="1200" i="1" dirty="0" smtClean="0">
                <a:solidFill>
                  <a:srgbClr val="FFFF99"/>
                </a:solidFill>
              </a:rPr>
              <a:t>United States v. </a:t>
            </a:r>
            <a:r>
              <a:rPr lang="en-US" sz="1200" i="1" dirty="0" err="1" smtClean="0">
                <a:solidFill>
                  <a:srgbClr val="FFFF99"/>
                </a:solidFill>
              </a:rPr>
              <a:t>Cardena</a:t>
            </a:r>
            <a:r>
              <a:rPr lang="en-US" sz="1200" i="1" dirty="0" smtClean="0">
                <a:solidFill>
                  <a:srgbClr val="FFFF99"/>
                </a:solidFill>
              </a:rPr>
              <a:t>, </a:t>
            </a:r>
            <a:r>
              <a:rPr lang="en-US" sz="1200" dirty="0" smtClean="0">
                <a:solidFill>
                  <a:srgbClr val="FFFF99"/>
                </a:solidFill>
              </a:rPr>
              <a:t>842 F.3d 959 (7</a:t>
            </a:r>
            <a:r>
              <a:rPr lang="en-US" sz="1200" baseline="30000" dirty="0" smtClean="0">
                <a:solidFill>
                  <a:srgbClr val="FFFF99"/>
                </a:solidFill>
              </a:rPr>
              <a:t>th</a:t>
            </a:r>
            <a:r>
              <a:rPr lang="en-US" sz="1200" dirty="0" smtClean="0">
                <a:solidFill>
                  <a:srgbClr val="FFFF99"/>
                </a:solidFill>
              </a:rPr>
              <a:t> Cir. 2016);</a:t>
            </a:r>
            <a:r>
              <a:rPr lang="en-US" sz="1200" i="1" dirty="0" smtClean="0">
                <a:solidFill>
                  <a:srgbClr val="FFFF99"/>
                </a:solidFill>
              </a:rPr>
              <a:t> United States v. </a:t>
            </a:r>
            <a:r>
              <a:rPr lang="en-US" sz="1200" i="1" dirty="0" err="1" smtClean="0">
                <a:solidFill>
                  <a:srgbClr val="FFFF99"/>
                </a:solidFill>
              </a:rPr>
              <a:t>Baires</a:t>
            </a:r>
            <a:r>
              <a:rPr lang="en-US" sz="1200" i="1" dirty="0" smtClean="0">
                <a:solidFill>
                  <a:srgbClr val="FFFF99"/>
                </a:solidFill>
              </a:rPr>
              <a:t>-Reyes, </a:t>
            </a:r>
            <a:r>
              <a:rPr lang="en-US" sz="1200" dirty="0" smtClean="0">
                <a:solidFill>
                  <a:srgbClr val="FFFF99"/>
                </a:solidFill>
              </a:rPr>
              <a:t>191 F. Supp.3d 1046 (9</a:t>
            </a:r>
            <a:r>
              <a:rPr lang="en-US" sz="1200" baseline="30000" dirty="0" smtClean="0">
                <a:solidFill>
                  <a:srgbClr val="FFFF99"/>
                </a:solidFill>
              </a:rPr>
              <a:t>th</a:t>
            </a:r>
            <a:r>
              <a:rPr lang="en-US" sz="1200" dirty="0" smtClean="0">
                <a:solidFill>
                  <a:srgbClr val="FFFF99"/>
                </a:solidFill>
              </a:rPr>
              <a:t> Cir. 2016); </a:t>
            </a:r>
            <a:r>
              <a:rPr lang="en-US" sz="1200" i="1" dirty="0" smtClean="0">
                <a:solidFill>
                  <a:srgbClr val="FFFF99"/>
                </a:solidFill>
              </a:rPr>
              <a:t>United States v. Smith </a:t>
            </a:r>
            <a:r>
              <a:rPr lang="en-US" sz="1200" dirty="0" smtClean="0">
                <a:solidFill>
                  <a:srgbClr val="FFFF99"/>
                </a:solidFill>
              </a:rPr>
              <a:t>and </a:t>
            </a:r>
            <a:r>
              <a:rPr lang="en-US" sz="1200" i="1" dirty="0" err="1" smtClean="0">
                <a:solidFill>
                  <a:srgbClr val="FFFF99"/>
                </a:solidFill>
              </a:rPr>
              <a:t>Merritte</a:t>
            </a:r>
            <a:r>
              <a:rPr lang="en-US" sz="1200" i="1" dirty="0" smtClean="0">
                <a:solidFill>
                  <a:srgbClr val="FFFF99"/>
                </a:solidFill>
              </a:rPr>
              <a:t>, </a:t>
            </a:r>
            <a:r>
              <a:rPr lang="en-US" sz="1200" dirty="0" smtClean="0">
                <a:solidFill>
                  <a:srgbClr val="FFFF99"/>
                </a:solidFill>
              </a:rPr>
              <a:t>2016 WL 2901661 (D. Nev. 2016); </a:t>
            </a:r>
            <a:r>
              <a:rPr lang="en-US" sz="1200" i="1" dirty="0" smtClean="0">
                <a:solidFill>
                  <a:srgbClr val="FFFF99"/>
                </a:solidFill>
              </a:rPr>
              <a:t>United States v. </a:t>
            </a:r>
            <a:r>
              <a:rPr lang="en-US" sz="1200" i="1" dirty="0" err="1" smtClean="0">
                <a:solidFill>
                  <a:srgbClr val="FFFF99"/>
                </a:solidFill>
              </a:rPr>
              <a:t>Luong</a:t>
            </a:r>
            <a:r>
              <a:rPr lang="en-US" sz="1200" i="1" dirty="0" smtClean="0">
                <a:solidFill>
                  <a:srgbClr val="FFFF99"/>
                </a:solidFill>
              </a:rPr>
              <a:t>, </a:t>
            </a:r>
            <a:r>
              <a:rPr lang="en-US" sz="1200" dirty="0" smtClean="0">
                <a:solidFill>
                  <a:srgbClr val="FFFF99"/>
                </a:solidFill>
              </a:rPr>
              <a:t>2016 WL 1588495 (E.D. Cal. 2016)</a:t>
            </a:r>
            <a:r>
              <a:rPr lang="en-US" sz="1200" i="1" dirty="0" smtClean="0">
                <a:solidFill>
                  <a:srgbClr val="FFFF99"/>
                </a:solidFill>
              </a:rPr>
              <a:t>;United </a:t>
            </a:r>
            <a:r>
              <a:rPr lang="en-US" sz="1200" i="1" dirty="0">
                <a:solidFill>
                  <a:srgbClr val="FFFF99"/>
                </a:solidFill>
              </a:rPr>
              <a:t>States v. </a:t>
            </a:r>
            <a:r>
              <a:rPr lang="en-US" sz="1200" i="1" dirty="0" err="1">
                <a:solidFill>
                  <a:srgbClr val="FFFF99"/>
                </a:solidFill>
              </a:rPr>
              <a:t>Lattanaphom</a:t>
            </a:r>
            <a:r>
              <a:rPr lang="en-US" sz="1200" i="1" dirty="0" smtClean="0">
                <a:solidFill>
                  <a:srgbClr val="FFFF99"/>
                </a:solidFill>
              </a:rPr>
              <a:t>, </a:t>
            </a:r>
            <a:r>
              <a:rPr lang="en-US" sz="1200" dirty="0" smtClean="0">
                <a:solidFill>
                  <a:srgbClr val="FFFF99"/>
                </a:solidFill>
              </a:rPr>
              <a:t>159 F. Supp.3d 1157</a:t>
            </a:r>
            <a:r>
              <a:rPr lang="en-US" sz="1200" i="1" dirty="0" smtClean="0">
                <a:solidFill>
                  <a:srgbClr val="FFFF99"/>
                </a:solidFill>
              </a:rPr>
              <a:t> </a:t>
            </a:r>
            <a:r>
              <a:rPr lang="en-US" sz="1200" dirty="0" smtClean="0">
                <a:solidFill>
                  <a:srgbClr val="FFFF99"/>
                </a:solidFill>
              </a:rPr>
              <a:t>(E.D</a:t>
            </a:r>
            <a:r>
              <a:rPr lang="en-US" sz="1200" dirty="0">
                <a:solidFill>
                  <a:srgbClr val="FFFF99"/>
                </a:solidFill>
              </a:rPr>
              <a:t>. Cal. 2016);</a:t>
            </a:r>
            <a:r>
              <a:rPr lang="en-US" sz="1200" i="1" dirty="0">
                <a:solidFill>
                  <a:srgbClr val="FFFF99"/>
                </a:solidFill>
              </a:rPr>
              <a:t> </a:t>
            </a:r>
            <a:r>
              <a:rPr lang="en-US" sz="1200" i="1" dirty="0">
                <a:solidFill>
                  <a:schemeClr val="tx2">
                    <a:lumMod val="90000"/>
                  </a:schemeClr>
                </a:solidFill>
              </a:rPr>
              <a:t>United States v. Bell</a:t>
            </a:r>
            <a:r>
              <a:rPr lang="en-US" sz="1200" dirty="0" smtClean="0">
                <a:solidFill>
                  <a:schemeClr val="tx2">
                    <a:lumMod val="90000"/>
                  </a:schemeClr>
                </a:solidFill>
              </a:rPr>
              <a:t>, 158 F. Supp.3d 906 (N.D</a:t>
            </a:r>
            <a:r>
              <a:rPr lang="en-US" sz="1200" dirty="0">
                <a:solidFill>
                  <a:schemeClr val="tx2">
                    <a:lumMod val="90000"/>
                  </a:schemeClr>
                </a:solidFill>
              </a:rPr>
              <a:t>. Cal. 2016); </a:t>
            </a:r>
            <a:r>
              <a:rPr lang="en-US" sz="1200" i="1" dirty="0">
                <a:solidFill>
                  <a:schemeClr val="tx2">
                    <a:lumMod val="90000"/>
                  </a:schemeClr>
                </a:solidFill>
              </a:rPr>
              <a:t>United States v. </a:t>
            </a:r>
            <a:r>
              <a:rPr lang="en-US" sz="1200" i="1" dirty="0" err="1">
                <a:solidFill>
                  <a:schemeClr val="tx2">
                    <a:lumMod val="90000"/>
                  </a:schemeClr>
                </a:solidFill>
              </a:rPr>
              <a:t>Edmundson</a:t>
            </a:r>
            <a:r>
              <a:rPr lang="en-US" sz="1200" dirty="0">
                <a:solidFill>
                  <a:schemeClr val="tx2">
                    <a:lumMod val="90000"/>
                  </a:schemeClr>
                </a:solidFill>
              </a:rPr>
              <a:t>, 153 F. Supp.3d 857 (D. Md. 2015</a:t>
            </a:r>
            <a:r>
              <a:rPr lang="en-US" sz="1200" dirty="0" smtClean="0">
                <a:solidFill>
                  <a:schemeClr val="tx2">
                    <a:lumMod val="90000"/>
                  </a:schemeClr>
                </a:solidFill>
              </a:rPr>
              <a:t>); </a:t>
            </a:r>
            <a:r>
              <a:rPr lang="en-US" sz="1200" i="1" dirty="0" err="1">
                <a:solidFill>
                  <a:schemeClr val="tx2">
                    <a:lumMod val="90000"/>
                  </a:schemeClr>
                </a:solidFill>
              </a:rPr>
              <a:t>Duhart</a:t>
            </a:r>
            <a:r>
              <a:rPr lang="en-US" sz="1200" i="1" dirty="0">
                <a:solidFill>
                  <a:schemeClr val="tx2">
                    <a:lumMod val="90000"/>
                  </a:schemeClr>
                </a:solidFill>
              </a:rPr>
              <a:t> v. United States</a:t>
            </a:r>
            <a:r>
              <a:rPr lang="en-US" sz="1200" dirty="0">
                <a:solidFill>
                  <a:schemeClr val="tx2">
                    <a:lumMod val="90000"/>
                  </a:schemeClr>
                </a:solidFill>
              </a:rPr>
              <a:t>, 2016 WL 4720424 (S. D. Fla. Sept. 9, 2016</a:t>
            </a:r>
            <a:r>
              <a:rPr lang="en-US" sz="1200" dirty="0" smtClean="0">
                <a:solidFill>
                  <a:schemeClr val="tx2">
                    <a:lumMod val="90000"/>
                  </a:schemeClr>
                </a:solidFill>
              </a:rPr>
              <a:t>); </a:t>
            </a:r>
            <a:r>
              <a:rPr lang="en-US" sz="1200" i="1" dirty="0" smtClean="0">
                <a:solidFill>
                  <a:schemeClr val="tx2">
                    <a:lumMod val="90000"/>
                  </a:schemeClr>
                </a:solidFill>
              </a:rPr>
              <a:t>United States v. </a:t>
            </a:r>
            <a:r>
              <a:rPr lang="en-US" sz="1200" i="1" dirty="0" err="1" smtClean="0">
                <a:solidFill>
                  <a:schemeClr val="tx2">
                    <a:lumMod val="90000"/>
                  </a:schemeClr>
                </a:solidFill>
              </a:rPr>
              <a:t>Shumilo</a:t>
            </a:r>
            <a:r>
              <a:rPr lang="en-US" sz="1200" i="1" dirty="0" smtClean="0">
                <a:solidFill>
                  <a:schemeClr val="tx2">
                    <a:lumMod val="90000"/>
                  </a:schemeClr>
                </a:solidFill>
              </a:rPr>
              <a:t>, </a:t>
            </a:r>
            <a:r>
              <a:rPr lang="en-US" sz="1200" dirty="0" smtClean="0">
                <a:solidFill>
                  <a:schemeClr val="tx2">
                    <a:lumMod val="90000"/>
                  </a:schemeClr>
                </a:solidFill>
              </a:rPr>
              <a:t>2016 WL 6302524 (Cent. Dist. Cal. Oct. 24, 2016).  </a:t>
            </a:r>
          </a:p>
          <a:p>
            <a:pPr marL="0" indent="0">
              <a:buNone/>
            </a:pPr>
            <a:endParaRPr lang="en-US" sz="1200" dirty="0">
              <a:solidFill>
                <a:schemeClr val="tx2">
                  <a:lumMod val="90000"/>
                </a:schemeClr>
              </a:solidFill>
            </a:endParaRPr>
          </a:p>
          <a:p>
            <a:pPr marL="0" indent="0">
              <a:buNone/>
            </a:pPr>
            <a:r>
              <a:rPr lang="en-US" sz="1200" dirty="0" smtClean="0">
                <a:solidFill>
                  <a:schemeClr val="accent1"/>
                </a:solidFill>
              </a:rPr>
              <a:t>Beware</a:t>
            </a:r>
            <a:r>
              <a:rPr lang="en-US" sz="1200" dirty="0">
                <a:solidFill>
                  <a:schemeClr val="accent1"/>
                </a:solidFill>
              </a:rPr>
              <a:t>: </a:t>
            </a:r>
            <a:r>
              <a:rPr lang="en-US" sz="1200" dirty="0" smtClean="0">
                <a:solidFill>
                  <a:schemeClr val="accent1"/>
                </a:solidFill>
              </a:rPr>
              <a:t>	</a:t>
            </a:r>
            <a:r>
              <a:rPr lang="en-US" sz="1200" i="1" dirty="0" smtClean="0">
                <a:solidFill>
                  <a:schemeClr val="tx2">
                    <a:lumMod val="75000"/>
                  </a:schemeClr>
                </a:solidFill>
              </a:rPr>
              <a:t>United </a:t>
            </a:r>
            <a:r>
              <a:rPr lang="en-US" sz="1200" i="1" dirty="0">
                <a:solidFill>
                  <a:schemeClr val="tx2">
                    <a:lumMod val="75000"/>
                  </a:schemeClr>
                </a:solidFill>
              </a:rPr>
              <a:t>States </a:t>
            </a:r>
            <a:r>
              <a:rPr lang="en-US" sz="1200" i="1" dirty="0" smtClean="0">
                <a:solidFill>
                  <a:schemeClr val="tx2">
                    <a:lumMod val="75000"/>
                  </a:schemeClr>
                </a:solidFill>
              </a:rPr>
              <a:t>v. Taylor</a:t>
            </a:r>
            <a:r>
              <a:rPr lang="en-US" sz="1200" dirty="0" smtClean="0">
                <a:solidFill>
                  <a:schemeClr val="tx2">
                    <a:lumMod val="75000"/>
                  </a:schemeClr>
                </a:solidFill>
                <a:effectLst/>
              </a:rPr>
              <a:t>, 814 F.3d 340 (6</a:t>
            </a:r>
            <a:r>
              <a:rPr lang="en-US" sz="1200" baseline="30000" dirty="0" smtClean="0">
                <a:solidFill>
                  <a:schemeClr val="tx2">
                    <a:lumMod val="75000"/>
                  </a:schemeClr>
                </a:solidFill>
                <a:effectLst/>
              </a:rPr>
              <a:t>th</a:t>
            </a:r>
            <a:r>
              <a:rPr lang="en-US" sz="1200" dirty="0" smtClean="0">
                <a:solidFill>
                  <a:schemeClr val="tx2">
                    <a:lumMod val="75000"/>
                  </a:schemeClr>
                </a:solidFill>
                <a:effectLst/>
              </a:rPr>
              <a:t> </a:t>
            </a:r>
            <a:r>
              <a:rPr lang="en-US" sz="1200" dirty="0">
                <a:solidFill>
                  <a:schemeClr val="tx2">
                    <a:lumMod val="75000"/>
                  </a:schemeClr>
                </a:solidFill>
                <a:effectLst/>
              </a:rPr>
              <a:t>Cir. 2016) (</a:t>
            </a:r>
            <a:r>
              <a:rPr lang="en-US" sz="1200" dirty="0" smtClean="0">
                <a:solidFill>
                  <a:schemeClr val="tx2">
                    <a:lumMod val="75000"/>
                  </a:schemeClr>
                </a:solidFill>
                <a:effectLst/>
              </a:rPr>
              <a:t>holding that § 924(c</a:t>
            </a:r>
            <a:r>
              <a:rPr lang="en-US" sz="1200" dirty="0">
                <a:solidFill>
                  <a:schemeClr val="tx2">
                    <a:lumMod val="75000"/>
                  </a:schemeClr>
                </a:solidFill>
                <a:effectLst/>
              </a:rPr>
              <a:t>) residual clause </a:t>
            </a:r>
            <a:r>
              <a:rPr lang="en-US" sz="1200" dirty="0" smtClean="0">
                <a:solidFill>
                  <a:schemeClr val="tx2">
                    <a:lumMod val="75000"/>
                  </a:schemeClr>
                </a:solidFill>
                <a:effectLst/>
              </a:rPr>
              <a:t>	is </a:t>
            </a:r>
            <a:r>
              <a:rPr lang="en-US" sz="1200" dirty="0">
                <a:solidFill>
                  <a:schemeClr val="tx2">
                    <a:lumMod val="75000"/>
                  </a:schemeClr>
                </a:solidFill>
                <a:effectLst/>
              </a:rPr>
              <a:t>not </a:t>
            </a:r>
            <a:r>
              <a:rPr lang="en-US" sz="1200" dirty="0" smtClean="0">
                <a:solidFill>
                  <a:schemeClr val="tx2">
                    <a:lumMod val="75000"/>
                  </a:schemeClr>
                </a:solidFill>
                <a:effectLst/>
              </a:rPr>
              <a:t>void </a:t>
            </a:r>
            <a:r>
              <a:rPr lang="en-US" sz="1200" dirty="0">
                <a:solidFill>
                  <a:schemeClr val="tx2">
                    <a:lumMod val="75000"/>
                  </a:schemeClr>
                </a:solidFill>
                <a:effectLst/>
              </a:rPr>
              <a:t>for </a:t>
            </a:r>
            <a:r>
              <a:rPr lang="en-US" sz="1200" dirty="0" smtClean="0">
                <a:solidFill>
                  <a:schemeClr val="tx2">
                    <a:lumMod val="75000"/>
                  </a:schemeClr>
                </a:solidFill>
                <a:effectLst/>
              </a:rPr>
              <a:t>vagueness – </a:t>
            </a:r>
            <a:r>
              <a:rPr lang="en-US" sz="1200" dirty="0" smtClean="0">
                <a:solidFill>
                  <a:srgbClr val="33CCFF"/>
                </a:solidFill>
                <a:effectLst/>
              </a:rPr>
              <a:t>but holding in conflict with </a:t>
            </a:r>
            <a:r>
              <a:rPr lang="en-US" sz="1200" i="1" dirty="0" err="1" smtClean="0">
                <a:solidFill>
                  <a:srgbClr val="33CCFF"/>
                </a:solidFill>
                <a:effectLst/>
              </a:rPr>
              <a:t>Shuti</a:t>
            </a:r>
            <a:r>
              <a:rPr lang="en-US" sz="1200" dirty="0" smtClean="0">
                <a:solidFill>
                  <a:srgbClr val="33CCFF"/>
                </a:solidFill>
                <a:effectLst/>
              </a:rPr>
              <a:t>;</a:t>
            </a:r>
            <a:r>
              <a:rPr lang="en-US" sz="1200" i="1" dirty="0" smtClean="0">
                <a:solidFill>
                  <a:srgbClr val="33CCFF"/>
                </a:solidFill>
                <a:effectLst/>
              </a:rPr>
              <a:t> </a:t>
            </a:r>
            <a:r>
              <a:rPr lang="en-US" sz="1200" dirty="0" smtClean="0">
                <a:solidFill>
                  <a:srgbClr val="33CCFF"/>
                </a:solidFill>
                <a:effectLst/>
              </a:rPr>
              <a:t>nonetheless,</a:t>
            </a:r>
            <a:r>
              <a:rPr lang="en-US" sz="1200" i="1" dirty="0" smtClean="0">
                <a:solidFill>
                  <a:srgbClr val="33CCFF"/>
                </a:solidFill>
                <a:effectLst/>
              </a:rPr>
              <a:t> </a:t>
            </a:r>
            <a:r>
              <a:rPr lang="en-US" sz="1200" i="1" dirty="0" err="1" smtClean="0">
                <a:solidFill>
                  <a:srgbClr val="33CCFF"/>
                </a:solidFill>
                <a:effectLst/>
              </a:rPr>
              <a:t>Shuti</a:t>
            </a:r>
            <a:r>
              <a:rPr lang="en-US" sz="1200" i="1" dirty="0" smtClean="0">
                <a:solidFill>
                  <a:srgbClr val="33CCFF"/>
                </a:solidFill>
                <a:effectLst/>
              </a:rPr>
              <a:t> </a:t>
            </a:r>
            <a:r>
              <a:rPr lang="en-US" sz="1200" dirty="0" smtClean="0">
                <a:solidFill>
                  <a:srgbClr val="33CCFF"/>
                </a:solidFill>
                <a:effectLst/>
              </a:rPr>
              <a:t>says no 	conflict because categorical approach does not apply to </a:t>
            </a:r>
            <a:r>
              <a:rPr lang="en-US" sz="1200" dirty="0">
                <a:solidFill>
                  <a:schemeClr val="tx2">
                    <a:lumMod val="75000"/>
                  </a:schemeClr>
                </a:solidFill>
                <a:effectLst/>
              </a:rPr>
              <a:t>§ 924(c</a:t>
            </a:r>
            <a:r>
              <a:rPr lang="en-US" sz="1200" dirty="0" smtClean="0">
                <a:solidFill>
                  <a:schemeClr val="tx2">
                    <a:lumMod val="75000"/>
                  </a:schemeClr>
                </a:solidFill>
                <a:effectLst/>
              </a:rPr>
              <a:t>)) – Cert pending. </a:t>
            </a:r>
          </a:p>
          <a:p>
            <a:pPr marL="0" indent="0">
              <a:buNone/>
            </a:pPr>
            <a:r>
              <a:rPr lang="en-US" sz="1200" dirty="0">
                <a:solidFill>
                  <a:schemeClr val="tx2">
                    <a:lumMod val="75000"/>
                  </a:schemeClr>
                </a:solidFill>
                <a:effectLst/>
              </a:rPr>
              <a:t>	</a:t>
            </a:r>
            <a:r>
              <a:rPr lang="en-US" sz="1200" dirty="0" smtClean="0">
                <a:solidFill>
                  <a:schemeClr val="tx2">
                    <a:lumMod val="75000"/>
                  </a:schemeClr>
                </a:solidFill>
                <a:effectLst/>
              </a:rPr>
              <a:t>	</a:t>
            </a:r>
          </a:p>
          <a:p>
            <a:pPr marL="0" indent="0">
              <a:buNone/>
            </a:pPr>
            <a:r>
              <a:rPr lang="en-US" sz="1200" dirty="0">
                <a:solidFill>
                  <a:schemeClr val="tx2">
                    <a:lumMod val="75000"/>
                  </a:schemeClr>
                </a:solidFill>
                <a:effectLst/>
              </a:rPr>
              <a:t>	</a:t>
            </a:r>
            <a:r>
              <a:rPr lang="en-US" sz="1200" i="1" dirty="0" smtClean="0">
                <a:solidFill>
                  <a:schemeClr val="tx2">
                    <a:lumMod val="75000"/>
                  </a:schemeClr>
                </a:solidFill>
                <a:effectLst/>
              </a:rPr>
              <a:t>United States v. Hill</a:t>
            </a:r>
            <a:r>
              <a:rPr lang="en-US" sz="1200" dirty="0" smtClean="0">
                <a:solidFill>
                  <a:schemeClr val="tx2">
                    <a:lumMod val="75000"/>
                  </a:schemeClr>
                </a:solidFill>
                <a:effectLst/>
              </a:rPr>
              <a:t>, 832 F.3d 135 (2d Cir. 2016)(§ 924(c) not void for vagueness).</a:t>
            </a:r>
          </a:p>
          <a:p>
            <a:pPr marL="0" indent="0">
              <a:buNone/>
            </a:pPr>
            <a:endParaRPr lang="en-US" sz="1200" dirty="0">
              <a:solidFill>
                <a:schemeClr val="tx2">
                  <a:lumMod val="75000"/>
                </a:schemeClr>
              </a:solidFill>
              <a:effectLst/>
            </a:endParaRPr>
          </a:p>
          <a:p>
            <a:pPr marL="0" indent="0">
              <a:buNone/>
            </a:pPr>
            <a:r>
              <a:rPr lang="en-US" sz="1200" dirty="0" smtClean="0">
                <a:solidFill>
                  <a:schemeClr val="tx2">
                    <a:lumMod val="75000"/>
                  </a:schemeClr>
                </a:solidFill>
                <a:effectLst/>
              </a:rPr>
              <a:t>	</a:t>
            </a:r>
            <a:r>
              <a:rPr lang="en-US" sz="1200" i="1" dirty="0" smtClean="0">
                <a:solidFill>
                  <a:schemeClr val="tx2">
                    <a:lumMod val="75000"/>
                  </a:schemeClr>
                </a:solidFill>
                <a:effectLst/>
              </a:rPr>
              <a:t>United States v. </a:t>
            </a:r>
            <a:r>
              <a:rPr lang="en-US" sz="1200" i="1" dirty="0" err="1" smtClean="0">
                <a:solidFill>
                  <a:schemeClr val="tx2">
                    <a:lumMod val="75000"/>
                  </a:schemeClr>
                </a:solidFill>
                <a:effectLst/>
              </a:rPr>
              <a:t>Prickett</a:t>
            </a:r>
            <a:r>
              <a:rPr lang="en-US" sz="1200" i="1" dirty="0" smtClean="0">
                <a:solidFill>
                  <a:schemeClr val="tx2">
                    <a:lumMod val="75000"/>
                  </a:schemeClr>
                </a:solidFill>
                <a:effectLst/>
              </a:rPr>
              <a:t>, </a:t>
            </a:r>
            <a:r>
              <a:rPr lang="en-US" sz="1200" dirty="0">
                <a:solidFill>
                  <a:schemeClr val="tx2">
                    <a:lumMod val="75000"/>
                  </a:schemeClr>
                </a:solidFill>
                <a:effectLst/>
              </a:rPr>
              <a:t> </a:t>
            </a:r>
            <a:r>
              <a:rPr lang="en-US" sz="1200" dirty="0" smtClean="0">
                <a:solidFill>
                  <a:schemeClr val="tx2">
                    <a:lumMod val="75000"/>
                  </a:schemeClr>
                </a:solidFill>
                <a:effectLst/>
              </a:rPr>
              <a:t>839 F.3d 697 (8</a:t>
            </a:r>
            <a:r>
              <a:rPr lang="en-US" sz="1200" baseline="30000" dirty="0" smtClean="0">
                <a:solidFill>
                  <a:schemeClr val="tx2">
                    <a:lumMod val="75000"/>
                  </a:schemeClr>
                </a:solidFill>
                <a:effectLst/>
              </a:rPr>
              <a:t>th</a:t>
            </a:r>
            <a:r>
              <a:rPr lang="en-US" sz="1200" dirty="0" smtClean="0">
                <a:solidFill>
                  <a:schemeClr val="tx2">
                    <a:lumMod val="75000"/>
                  </a:schemeClr>
                </a:solidFill>
                <a:effectLst/>
              </a:rPr>
              <a:t> Cir. 2016) (§ 924(c) not void for vagueness) – 	Cert pending. </a:t>
            </a:r>
            <a:endParaRPr lang="en-US" sz="1200" dirty="0">
              <a:solidFill>
                <a:schemeClr val="tx2">
                  <a:lumMod val="75000"/>
                </a:schemeClr>
              </a:solidFill>
              <a:effectLst/>
            </a:endParaRPr>
          </a:p>
          <a:p>
            <a:pPr marL="0" indent="0">
              <a:buNone/>
            </a:pPr>
            <a:endParaRPr lang="en-US" sz="1200" dirty="0">
              <a:solidFill>
                <a:schemeClr val="tx2">
                  <a:lumMod val="75000"/>
                </a:schemeClr>
              </a:solidFill>
              <a:effectLst/>
            </a:endParaRPr>
          </a:p>
          <a:p>
            <a:pPr marL="0" indent="0">
              <a:buNone/>
            </a:pPr>
            <a:r>
              <a:rPr lang="en-US" sz="1200" dirty="0" smtClean="0">
                <a:solidFill>
                  <a:schemeClr val="tx2">
                    <a:lumMod val="75000"/>
                  </a:schemeClr>
                </a:solidFill>
                <a:effectLst/>
              </a:rPr>
              <a:t>	</a:t>
            </a:r>
            <a:endParaRPr lang="en-US" sz="1200" dirty="0">
              <a:solidFill>
                <a:schemeClr val="tx2">
                  <a:lumMod val="75000"/>
                </a:schemeClr>
              </a:solidFill>
              <a:effectLst/>
            </a:endParaRPr>
          </a:p>
          <a:p>
            <a:pPr marL="0" indent="0">
              <a:buNone/>
            </a:pPr>
            <a:r>
              <a:rPr lang="en-US" sz="1200" dirty="0" smtClean="0">
                <a:solidFill>
                  <a:schemeClr val="tx2">
                    <a:lumMod val="75000"/>
                  </a:schemeClr>
                </a:solidFill>
                <a:effectLst/>
              </a:rPr>
              <a:t>	</a:t>
            </a:r>
            <a:endParaRPr lang="en-US" sz="1200" dirty="0">
              <a:solidFill>
                <a:schemeClr val="tx2">
                  <a:lumMod val="90000"/>
                </a:schemeClr>
              </a:solidFill>
            </a:endParaRPr>
          </a:p>
          <a:p>
            <a:pPr marL="0" indent="0">
              <a:buNone/>
            </a:pPr>
            <a:r>
              <a:rPr lang="en-US" sz="1200" dirty="0" smtClean="0">
                <a:solidFill>
                  <a:srgbClr val="33CCFF"/>
                </a:solidFill>
              </a:rPr>
              <a:t>	</a:t>
            </a:r>
            <a:endParaRPr lang="en-US" sz="1200" dirty="0">
              <a:solidFill>
                <a:schemeClr val="tx2">
                  <a:lumMod val="75000"/>
                </a:schemeClr>
              </a:solidFill>
            </a:endParaRPr>
          </a:p>
          <a:p>
            <a:pPr marL="0" indent="0">
              <a:buNone/>
            </a:pPr>
            <a:endParaRPr lang="en-US" sz="2000" dirty="0" smtClean="0">
              <a:solidFill>
                <a:schemeClr val="tx2">
                  <a:lumMod val="75000"/>
                </a:schemeClr>
              </a:solidFill>
            </a:endParaRPr>
          </a:p>
          <a:p>
            <a:pPr marL="0" indent="0">
              <a:buNone/>
            </a:pPr>
            <a:r>
              <a:rPr lang="en-US" sz="2000" dirty="0" smtClean="0">
                <a:solidFill>
                  <a:schemeClr val="tx2">
                    <a:lumMod val="75000"/>
                  </a:schemeClr>
                </a:solidFill>
              </a:rPr>
              <a:t> </a:t>
            </a:r>
          </a:p>
          <a:p>
            <a:pPr marL="0" indent="0" algn="ctr">
              <a:buNone/>
            </a:pPr>
            <a:endParaRPr lang="en-US" sz="2000" dirty="0"/>
          </a:p>
          <a:p>
            <a:pPr marL="0" indent="0" algn="ctr">
              <a:buNone/>
            </a:pPr>
            <a:endParaRPr lang="en-US" sz="2000" dirty="0" smtClean="0"/>
          </a:p>
          <a:p>
            <a:pPr marL="0" indent="0" algn="ctr">
              <a:buNone/>
            </a:pPr>
            <a:endParaRPr lang="en-US" sz="2000" dirty="0">
              <a:solidFill>
                <a:schemeClr val="tx2">
                  <a:lumMod val="75000"/>
                </a:schemeClr>
              </a:solidFill>
            </a:endParaRPr>
          </a:p>
          <a:p>
            <a:pPr marL="0" indent="0" algn="ctr">
              <a:buNone/>
            </a:pPr>
            <a:endParaRPr lang="en-US" sz="2000" dirty="0" smtClean="0">
              <a:solidFill>
                <a:schemeClr val="tx2">
                  <a:lumMod val="75000"/>
                </a:schemeClr>
              </a:solidFill>
            </a:endParaRPr>
          </a:p>
          <a:p>
            <a:pPr marL="0" indent="0">
              <a:buNone/>
            </a:pPr>
            <a:endParaRPr lang="en-US" sz="2000" dirty="0" smtClean="0">
              <a:solidFill>
                <a:schemeClr val="tx2">
                  <a:lumMod val="75000"/>
                </a:schemeClr>
              </a:solidFill>
            </a:endParaRPr>
          </a:p>
          <a:p>
            <a:pPr marL="0" indent="0">
              <a:buNone/>
            </a:pPr>
            <a:r>
              <a:rPr lang="en-US" sz="2000" dirty="0">
                <a:solidFill>
                  <a:schemeClr val="tx2">
                    <a:lumMod val="75000"/>
                  </a:schemeClr>
                </a:solidFill>
              </a:rPr>
              <a:t>	</a:t>
            </a:r>
            <a:r>
              <a:rPr lang="en-US" sz="2000" dirty="0" smtClean="0">
                <a:solidFill>
                  <a:schemeClr val="tx2">
                    <a:lumMod val="75000"/>
                  </a:schemeClr>
                </a:solidFill>
              </a:rPr>
              <a:t>	</a:t>
            </a:r>
            <a:endParaRPr lang="en-US" sz="2000" dirty="0">
              <a:solidFill>
                <a:schemeClr val="tx2">
                  <a:lumMod val="75000"/>
                </a:schemeClr>
              </a:solidFill>
            </a:endParaRPr>
          </a:p>
        </p:txBody>
      </p:sp>
    </p:spTree>
    <p:extLst>
      <p:ext uri="{BB962C8B-B14F-4D97-AF65-F5344CB8AC3E}">
        <p14:creationId xmlns:p14="http://schemas.microsoft.com/office/powerpoint/2010/main" val="214236696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en-US" sz="2400" i="1" dirty="0" smtClean="0">
                <a:solidFill>
                  <a:schemeClr val="tx2">
                    <a:lumMod val="75000"/>
                  </a:schemeClr>
                </a:solidFill>
              </a:rPr>
              <a:t>Johnson</a:t>
            </a:r>
            <a:r>
              <a:rPr lang="en-US" sz="2400" dirty="0" smtClean="0">
                <a:solidFill>
                  <a:schemeClr val="tx2">
                    <a:lumMod val="75000"/>
                  </a:schemeClr>
                </a:solidFill>
              </a:rPr>
              <a:t>:</a:t>
            </a:r>
            <a:r>
              <a:rPr lang="en-US" sz="2400" i="1" dirty="0" smtClean="0"/>
              <a:t>  </a:t>
            </a:r>
            <a:r>
              <a:rPr lang="en-US" sz="2400" dirty="0" smtClean="0"/>
              <a:t>Expressly overrules precedent</a:t>
            </a:r>
            <a:endParaRPr lang="en-US" sz="2400" dirty="0">
              <a:solidFill>
                <a:srgbClr val="33CCFF"/>
              </a:solidFill>
            </a:endParaRPr>
          </a:p>
        </p:txBody>
      </p:sp>
      <p:sp>
        <p:nvSpPr>
          <p:cNvPr id="3" name="Content Placeholder 2"/>
          <p:cNvSpPr>
            <a:spLocks noGrp="1"/>
          </p:cNvSpPr>
          <p:nvPr>
            <p:ph idx="1"/>
          </p:nvPr>
        </p:nvSpPr>
        <p:spPr>
          <a:xfrm>
            <a:off x="457200" y="1371600"/>
            <a:ext cx="8229600" cy="4759325"/>
          </a:xfrm>
        </p:spPr>
        <p:txBody>
          <a:bodyPr/>
          <a:lstStyle/>
          <a:p>
            <a:pPr marL="0" indent="0">
              <a:buNone/>
            </a:pPr>
            <a:r>
              <a:rPr lang="en-US" sz="2000" i="1" dirty="0" smtClean="0">
                <a:solidFill>
                  <a:schemeClr val="tx2">
                    <a:lumMod val="90000"/>
                  </a:schemeClr>
                </a:solidFill>
              </a:rPr>
              <a:t>James</a:t>
            </a:r>
            <a:r>
              <a:rPr lang="en-US" sz="2000" dirty="0" smtClean="0">
                <a:solidFill>
                  <a:schemeClr val="tx2">
                    <a:lumMod val="90000"/>
                  </a:schemeClr>
                </a:solidFill>
              </a:rPr>
              <a:t> (2007):  </a:t>
            </a:r>
            <a:r>
              <a:rPr lang="en-US" sz="2000" dirty="0" smtClean="0"/>
              <a:t>Florida attempted burglary qualifies as a “violent felony” under the residual clause.</a:t>
            </a:r>
          </a:p>
          <a:p>
            <a:pPr marL="0" indent="0">
              <a:buNone/>
            </a:pPr>
            <a:endParaRPr lang="en-US" sz="2000" dirty="0"/>
          </a:p>
          <a:p>
            <a:pPr marL="0" indent="0">
              <a:buNone/>
            </a:pPr>
            <a:endParaRPr lang="en-US" sz="2000" dirty="0" smtClean="0"/>
          </a:p>
          <a:p>
            <a:pPr marL="0" indent="0">
              <a:buNone/>
            </a:pPr>
            <a:r>
              <a:rPr lang="en-US" sz="2000" i="1" dirty="0" smtClean="0">
                <a:solidFill>
                  <a:schemeClr val="tx2">
                    <a:lumMod val="90000"/>
                  </a:schemeClr>
                </a:solidFill>
              </a:rPr>
              <a:t>Sykes</a:t>
            </a:r>
            <a:r>
              <a:rPr lang="en-US" sz="2000" dirty="0" smtClean="0">
                <a:solidFill>
                  <a:schemeClr val="tx2">
                    <a:lumMod val="90000"/>
                  </a:schemeClr>
                </a:solidFill>
              </a:rPr>
              <a:t> (2011): </a:t>
            </a:r>
            <a:r>
              <a:rPr lang="en-US" sz="2000" dirty="0" smtClean="0"/>
              <a:t>Indiana offense of vehicular flight from an officer qualifies as a “violent felony” under the residual clause.</a:t>
            </a:r>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3209436377"/>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0387"/>
          </a:xfrm>
        </p:spPr>
        <p:txBody>
          <a:bodyPr/>
          <a:lstStyle/>
          <a:p>
            <a:r>
              <a:rPr lang="en-US" sz="2800" dirty="0" smtClean="0">
                <a:solidFill>
                  <a:schemeClr val="tx2">
                    <a:lumMod val="75000"/>
                  </a:schemeClr>
                </a:solidFill>
              </a:rPr>
              <a:t>What’s left of 18 U.S.C § 924(c)(3)?</a:t>
            </a:r>
            <a:endParaRPr lang="en-US" sz="2800" dirty="0">
              <a:solidFill>
                <a:schemeClr val="tx2">
                  <a:lumMod val="75000"/>
                </a:schemeClr>
              </a:solidFill>
            </a:endParaRPr>
          </a:p>
        </p:txBody>
      </p:sp>
      <p:sp>
        <p:nvSpPr>
          <p:cNvPr id="3" name="Content Placeholder 2"/>
          <p:cNvSpPr>
            <a:spLocks noGrp="1"/>
          </p:cNvSpPr>
          <p:nvPr>
            <p:ph idx="1"/>
          </p:nvPr>
        </p:nvSpPr>
        <p:spPr>
          <a:xfrm>
            <a:off x="457200" y="914400"/>
            <a:ext cx="8229600" cy="5064125"/>
          </a:xfrm>
        </p:spPr>
        <p:txBody>
          <a:bodyPr/>
          <a:lstStyle/>
          <a:p>
            <a:pPr marL="0" indent="0">
              <a:buNone/>
            </a:pPr>
            <a:r>
              <a:rPr lang="en-US" sz="2000" dirty="0" smtClean="0"/>
              <a:t>Same as 18 U.S.C. § 16(a): </a:t>
            </a:r>
          </a:p>
          <a:p>
            <a:pPr marL="0" indent="0">
              <a:buNone/>
            </a:pPr>
            <a:endParaRPr lang="en-US" sz="2000" dirty="0"/>
          </a:p>
          <a:p>
            <a:pPr marL="0" indent="0">
              <a:buNone/>
            </a:pPr>
            <a:r>
              <a:rPr lang="en-US" sz="2000" dirty="0"/>
              <a:t>	</a:t>
            </a:r>
            <a:r>
              <a:rPr lang="en-US" sz="1600" dirty="0" smtClean="0">
                <a:solidFill>
                  <a:schemeClr val="tx2">
                    <a:lumMod val="50000"/>
                  </a:schemeClr>
                </a:solidFill>
              </a:rPr>
              <a:t>Force Clause (18 U.S.C. § 924(c)(3)(A))</a:t>
            </a:r>
            <a:r>
              <a:rPr lang="en-US" sz="1600" dirty="0" smtClean="0"/>
              <a:t>: </a:t>
            </a:r>
            <a:r>
              <a:rPr lang="en-US" sz="1600" dirty="0"/>
              <a:t>Has </a:t>
            </a:r>
            <a:r>
              <a:rPr lang="en-US" sz="1600" dirty="0" smtClean="0"/>
              <a:t>an element </a:t>
            </a:r>
            <a:r>
              <a:rPr lang="en-US" sz="1600" dirty="0"/>
              <a:t>the </a:t>
            </a:r>
            <a:r>
              <a:rPr lang="en-US" sz="1600" dirty="0" smtClean="0"/>
              <a:t>use, 	attempted use, or threatened use of physical force </a:t>
            </a:r>
            <a:r>
              <a:rPr lang="en-US" sz="1600" dirty="0"/>
              <a:t>against a </a:t>
            </a:r>
            <a:r>
              <a:rPr lang="en-US" sz="1600" dirty="0" smtClean="0"/>
              <a:t>person, 	</a:t>
            </a:r>
            <a:r>
              <a:rPr lang="en-US" sz="1600" dirty="0" smtClean="0">
                <a:solidFill>
                  <a:srgbClr val="33CCFF"/>
                </a:solidFill>
              </a:rPr>
              <a:t>or property</a:t>
            </a:r>
            <a:r>
              <a:rPr lang="en-US" sz="1600" dirty="0" smtClean="0"/>
              <a:t> of another (But still must be violent force against 	property, </a:t>
            </a:r>
            <a:r>
              <a:rPr lang="en-US" sz="1600" dirty="0" smtClean="0">
                <a:solidFill>
                  <a:srgbClr val="33CCFF"/>
                </a:solidFill>
              </a:rPr>
              <a:t>not just injury to property</a:t>
            </a:r>
            <a:r>
              <a:rPr lang="en-US" sz="1600" dirty="0" smtClean="0"/>
              <a:t>).  </a:t>
            </a:r>
          </a:p>
          <a:p>
            <a:pPr marL="0" indent="0">
              <a:buNone/>
            </a:pPr>
            <a:endParaRPr lang="en-US" sz="1600" dirty="0"/>
          </a:p>
          <a:p>
            <a:pPr marL="0" indent="0">
              <a:buNone/>
            </a:pPr>
            <a:r>
              <a:rPr lang="en-US" sz="1600" dirty="0" smtClean="0"/>
              <a:t>	Examples of underlying offenses that should not fall under force 	clause for reasons previously noted:  </a:t>
            </a:r>
            <a:r>
              <a:rPr lang="en-US" sz="1600" dirty="0" smtClean="0">
                <a:solidFill>
                  <a:schemeClr val="tx2">
                    <a:lumMod val="90000"/>
                  </a:schemeClr>
                </a:solidFill>
              </a:rPr>
              <a:t>All conspiracies, Hobbs Act 	robbery, robbery of government property, kidnapping, hostage 	taking, bank robbery, armed bank robbery, assault, murder, arson, 	racketeering, VICAR, escape.  </a:t>
            </a:r>
          </a:p>
          <a:p>
            <a:pPr marL="0" indent="0">
              <a:buNone/>
            </a:pPr>
            <a:endParaRPr lang="en-US" sz="1600" dirty="0" smtClean="0">
              <a:solidFill>
                <a:schemeClr val="tx2">
                  <a:lumMod val="90000"/>
                </a:schemeClr>
              </a:solidFill>
            </a:endParaRPr>
          </a:p>
          <a:p>
            <a:pPr marL="0" indent="0">
              <a:buNone/>
            </a:pPr>
            <a:r>
              <a:rPr lang="en-US" sz="1600" dirty="0" smtClean="0"/>
              <a:t>Categorical approach: If “</a:t>
            </a:r>
            <a:r>
              <a:rPr lang="en-US" sz="1600" dirty="0" smtClean="0">
                <a:solidFill>
                  <a:srgbClr val="33CCFF"/>
                </a:solidFill>
              </a:rPr>
              <a:t>most innocent conduct</a:t>
            </a:r>
            <a:r>
              <a:rPr lang="en-US" sz="1600" dirty="0" smtClean="0"/>
              <a:t>” or “</a:t>
            </a:r>
            <a:r>
              <a:rPr lang="en-US" sz="1600" dirty="0" smtClean="0">
                <a:solidFill>
                  <a:srgbClr val="33CCFF"/>
                </a:solidFill>
              </a:rPr>
              <a:t>full range of conduct</a:t>
            </a:r>
            <a:r>
              <a:rPr lang="en-US" sz="1600" dirty="0" smtClean="0"/>
              <a:t>” covered by the statute does not match this definition, prior cannot qualify as “crime of violence.”  </a:t>
            </a:r>
            <a:r>
              <a:rPr lang="en-US" sz="1600" i="1" dirty="0" smtClean="0">
                <a:solidFill>
                  <a:schemeClr val="tx2">
                    <a:lumMod val="90000"/>
                  </a:schemeClr>
                </a:solidFill>
              </a:rPr>
              <a:t>United States v. Torres-Miguel</a:t>
            </a:r>
            <a:r>
              <a:rPr lang="en-US" sz="1600" dirty="0" smtClean="0">
                <a:solidFill>
                  <a:schemeClr val="tx2">
                    <a:lumMod val="90000"/>
                  </a:schemeClr>
                </a:solidFill>
              </a:rPr>
              <a:t>, 701 F.3d 165 (4</a:t>
            </a:r>
            <a:r>
              <a:rPr lang="en-US" sz="1600" baseline="30000" dirty="0" smtClean="0">
                <a:solidFill>
                  <a:schemeClr val="tx2">
                    <a:lumMod val="90000"/>
                  </a:schemeClr>
                </a:solidFill>
              </a:rPr>
              <a:t>th</a:t>
            </a:r>
            <a:r>
              <a:rPr lang="en-US" sz="1600" dirty="0" smtClean="0">
                <a:solidFill>
                  <a:schemeClr val="tx2">
                    <a:lumMod val="90000"/>
                  </a:schemeClr>
                </a:solidFill>
              </a:rPr>
              <a:t> Cir. 2012). </a:t>
            </a:r>
          </a:p>
          <a:p>
            <a:pPr marL="0" indent="0">
              <a:buNone/>
            </a:pPr>
            <a:endParaRPr lang="en-US" sz="1600" dirty="0"/>
          </a:p>
          <a:p>
            <a:pPr marL="0" indent="0">
              <a:buNone/>
            </a:pPr>
            <a:r>
              <a:rPr lang="en-US" sz="1600" dirty="0" smtClean="0">
                <a:solidFill>
                  <a:schemeClr val="tx2">
                    <a:lumMod val="75000"/>
                  </a:schemeClr>
                </a:solidFill>
              </a:rPr>
              <a:t>Note:</a:t>
            </a:r>
            <a:r>
              <a:rPr lang="en-US" sz="1600" dirty="0" smtClean="0"/>
              <a:t> no enumerated offenses. </a:t>
            </a:r>
            <a:r>
              <a:rPr lang="en-US" sz="1600" dirty="0"/>
              <a:t> </a:t>
            </a:r>
            <a:endParaRPr lang="en-US" sz="1600" dirty="0" smtClean="0"/>
          </a:p>
          <a:p>
            <a:pPr marL="0" indent="0">
              <a:buNone/>
            </a:pPr>
            <a:endParaRPr lang="en-US" dirty="0"/>
          </a:p>
        </p:txBody>
      </p:sp>
    </p:spTree>
    <p:extLst>
      <p:ext uri="{BB962C8B-B14F-4D97-AF65-F5344CB8AC3E}">
        <p14:creationId xmlns:p14="http://schemas.microsoft.com/office/powerpoint/2010/main" val="3343467641"/>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2400" dirty="0" smtClean="0">
                <a:solidFill>
                  <a:schemeClr val="bg1">
                    <a:lumMod val="60000"/>
                    <a:lumOff val="40000"/>
                  </a:schemeClr>
                </a:solidFill>
              </a:rPr>
              <a:t/>
            </a:r>
            <a:br>
              <a:rPr lang="en-US" sz="2400" dirty="0" smtClean="0">
                <a:solidFill>
                  <a:schemeClr val="bg1">
                    <a:lumMod val="60000"/>
                    <a:lumOff val="40000"/>
                  </a:schemeClr>
                </a:solidFill>
              </a:rPr>
            </a:br>
            <a:r>
              <a:rPr lang="en-US" sz="2400" dirty="0" smtClean="0">
                <a:solidFill>
                  <a:schemeClr val="bg1">
                    <a:lumMod val="60000"/>
                    <a:lumOff val="40000"/>
                  </a:schemeClr>
                </a:solidFill>
              </a:rPr>
              <a:t>Beware:  </a:t>
            </a:r>
            <a:r>
              <a:rPr lang="en-US" sz="2400" dirty="0" smtClean="0">
                <a:solidFill>
                  <a:schemeClr val="tx2">
                    <a:lumMod val="75000"/>
                  </a:schemeClr>
                </a:solidFill>
              </a:rPr>
              <a:t>Badly reasoned unpublished and published § 924(c) cases:</a:t>
            </a:r>
            <a:endParaRPr lang="en-US" sz="2400" dirty="0">
              <a:solidFill>
                <a:schemeClr val="tx2">
                  <a:lumMod val="75000"/>
                </a:schemeClr>
              </a:solidFill>
            </a:endParaRPr>
          </a:p>
        </p:txBody>
      </p:sp>
      <p:sp>
        <p:nvSpPr>
          <p:cNvPr id="3" name="Content Placeholder 2"/>
          <p:cNvSpPr>
            <a:spLocks noGrp="1"/>
          </p:cNvSpPr>
          <p:nvPr>
            <p:ph idx="1"/>
          </p:nvPr>
        </p:nvSpPr>
        <p:spPr>
          <a:xfrm>
            <a:off x="419100" y="304800"/>
            <a:ext cx="8229600" cy="5186362"/>
          </a:xfrm>
        </p:spPr>
        <p:txBody>
          <a:bodyPr/>
          <a:lstStyle/>
          <a:p>
            <a:pPr marL="400050" lvl="2" indent="0">
              <a:buNone/>
            </a:pPr>
            <a:endParaRPr lang="en-US" sz="1800" dirty="0" smtClean="0"/>
          </a:p>
          <a:p>
            <a:pPr marL="400050" lvl="2" indent="0">
              <a:buNone/>
            </a:pPr>
            <a:endParaRPr lang="en-US" sz="1800" dirty="0" smtClean="0"/>
          </a:p>
          <a:p>
            <a:pPr marL="400050" lvl="2" indent="0">
              <a:buNone/>
            </a:pPr>
            <a:r>
              <a:rPr lang="en-US" sz="1600" dirty="0" smtClean="0"/>
              <a:t>Wrong use of </a:t>
            </a:r>
            <a:r>
              <a:rPr lang="en-US" sz="1600" i="1" dirty="0" smtClean="0">
                <a:solidFill>
                  <a:srgbClr val="33CCFF"/>
                </a:solidFill>
              </a:rPr>
              <a:t>United States v. </a:t>
            </a:r>
            <a:r>
              <a:rPr lang="en-US" sz="1600" i="1" dirty="0" err="1" smtClean="0">
                <a:solidFill>
                  <a:srgbClr val="33CCFF"/>
                </a:solidFill>
              </a:rPr>
              <a:t>Castleman</a:t>
            </a:r>
            <a:r>
              <a:rPr lang="en-US" sz="1600" i="1" dirty="0" smtClean="0">
                <a:solidFill>
                  <a:srgbClr val="33CCFF"/>
                </a:solidFill>
              </a:rPr>
              <a:t>,</a:t>
            </a:r>
            <a:r>
              <a:rPr lang="en-US" sz="1600" dirty="0" smtClean="0">
                <a:solidFill>
                  <a:srgbClr val="33CCFF"/>
                </a:solidFill>
              </a:rPr>
              <a:t> 134 S. Ct. 1405 (2014), modified categorical approach, and/or bad residual clause analysis, etc.  </a:t>
            </a:r>
          </a:p>
          <a:p>
            <a:pPr marL="400050" lvl="2" indent="0">
              <a:buNone/>
            </a:pPr>
            <a:endParaRPr lang="en-US" sz="1600" dirty="0">
              <a:solidFill>
                <a:srgbClr val="33CCFF"/>
              </a:solidFill>
            </a:endParaRPr>
          </a:p>
          <a:p>
            <a:pPr marL="400050" lvl="2" indent="0">
              <a:spcBef>
                <a:spcPts val="0"/>
              </a:spcBef>
              <a:buNone/>
            </a:pPr>
            <a:r>
              <a:rPr lang="en-US" sz="1400" dirty="0" smtClean="0">
                <a:solidFill>
                  <a:srgbClr val="33CCFF"/>
                </a:solidFill>
              </a:rPr>
              <a:t>Example: 	</a:t>
            </a:r>
            <a:r>
              <a:rPr lang="en-US" sz="1400" i="1" dirty="0" smtClean="0">
                <a:solidFill>
                  <a:schemeClr val="tx2">
                    <a:lumMod val="75000"/>
                  </a:schemeClr>
                </a:solidFill>
                <a:effectLst/>
              </a:rPr>
              <a:t>United </a:t>
            </a:r>
            <a:r>
              <a:rPr lang="en-US" sz="1400" i="1" dirty="0">
                <a:solidFill>
                  <a:schemeClr val="tx2">
                    <a:lumMod val="75000"/>
                  </a:schemeClr>
                </a:solidFill>
                <a:effectLst/>
              </a:rPr>
              <a:t>States v. Hill</a:t>
            </a:r>
            <a:r>
              <a:rPr lang="en-US" sz="1400" dirty="0">
                <a:solidFill>
                  <a:schemeClr val="tx2">
                    <a:lumMod val="75000"/>
                  </a:schemeClr>
                </a:solidFill>
                <a:effectLst/>
              </a:rPr>
              <a:t>, 832 F.3d </a:t>
            </a:r>
            <a:r>
              <a:rPr lang="en-US" sz="1400" dirty="0" smtClean="0">
                <a:solidFill>
                  <a:schemeClr val="tx2">
                    <a:lumMod val="75000"/>
                  </a:schemeClr>
                </a:solidFill>
                <a:effectLst/>
              </a:rPr>
              <a:t>135 (2d </a:t>
            </a:r>
            <a:r>
              <a:rPr lang="en-US" sz="1400" dirty="0">
                <a:solidFill>
                  <a:schemeClr val="tx2">
                    <a:lumMod val="75000"/>
                  </a:schemeClr>
                </a:solidFill>
                <a:effectLst/>
              </a:rPr>
              <a:t>Cir. 2016)(924(c)</a:t>
            </a:r>
            <a:r>
              <a:rPr lang="en-US" sz="1400" dirty="0">
                <a:solidFill>
                  <a:srgbClr val="FFFF00"/>
                </a:solidFill>
                <a:effectLst/>
              </a:rPr>
              <a:t> </a:t>
            </a:r>
            <a:r>
              <a:rPr lang="en-US" sz="1400" dirty="0" smtClean="0">
                <a:effectLst/>
              </a:rPr>
              <a:t>(Using 		</a:t>
            </a:r>
            <a:r>
              <a:rPr lang="en-US" sz="1400" i="1" dirty="0" err="1" smtClean="0">
                <a:effectLst/>
              </a:rPr>
              <a:t>Castleman</a:t>
            </a:r>
            <a:r>
              <a:rPr lang="en-US" sz="1400" dirty="0" smtClean="0">
                <a:effectLst/>
              </a:rPr>
              <a:t> to find that Hobbs Act robbery is a § 924(c) “crime of 		violence” </a:t>
            </a:r>
            <a:r>
              <a:rPr lang="en-US" sz="1400" dirty="0">
                <a:effectLst/>
              </a:rPr>
              <a:t> </a:t>
            </a:r>
            <a:r>
              <a:rPr lang="en-US" sz="1400" dirty="0" smtClean="0">
                <a:effectLst/>
              </a:rPr>
              <a:t>under force clause and also finding that residual clause is 		not unconstitutionally void); </a:t>
            </a:r>
            <a:r>
              <a:rPr lang="en-US" sz="1400" i="1" dirty="0" smtClean="0">
                <a:effectLst/>
              </a:rPr>
              <a:t>see also </a:t>
            </a:r>
            <a:r>
              <a:rPr lang="en-US" sz="1400" i="1" dirty="0" smtClean="0">
                <a:solidFill>
                  <a:schemeClr val="tx2">
                    <a:lumMod val="75000"/>
                  </a:schemeClr>
                </a:solidFill>
                <a:effectLst/>
              </a:rPr>
              <a:t>In re St. Fleur, </a:t>
            </a:r>
            <a:r>
              <a:rPr lang="en-US" sz="1400" dirty="0" smtClean="0">
                <a:solidFill>
                  <a:schemeClr val="tx2">
                    <a:lumMod val="75000"/>
                  </a:schemeClr>
                </a:solidFill>
                <a:effectLst/>
              </a:rPr>
              <a:t>824 F.3d 1337 		(11</a:t>
            </a:r>
            <a:r>
              <a:rPr lang="en-US" sz="1400" baseline="30000" dirty="0" smtClean="0">
                <a:solidFill>
                  <a:schemeClr val="tx2">
                    <a:lumMod val="75000"/>
                  </a:schemeClr>
                </a:solidFill>
                <a:effectLst/>
              </a:rPr>
              <a:t>th</a:t>
            </a:r>
            <a:r>
              <a:rPr lang="en-US" sz="1400" dirty="0" smtClean="0">
                <a:solidFill>
                  <a:schemeClr val="tx2">
                    <a:lumMod val="75000"/>
                  </a:schemeClr>
                </a:solidFill>
                <a:effectLst/>
              </a:rPr>
              <a:t> Cir. 2016)</a:t>
            </a:r>
            <a:r>
              <a:rPr lang="en-US" sz="1400" i="1" dirty="0">
                <a:solidFill>
                  <a:schemeClr val="tx2">
                    <a:lumMod val="75000"/>
                  </a:schemeClr>
                </a:solidFill>
                <a:effectLst/>
              </a:rPr>
              <a:t> </a:t>
            </a:r>
            <a:r>
              <a:rPr lang="en-US" sz="1400" dirty="0" smtClean="0">
                <a:effectLst/>
              </a:rPr>
              <a:t>(Hobbs Act robbery </a:t>
            </a:r>
            <a:r>
              <a:rPr lang="en-US" sz="1400" dirty="0">
                <a:effectLst/>
              </a:rPr>
              <a:t> </a:t>
            </a:r>
            <a:r>
              <a:rPr lang="en-US" sz="1400" dirty="0" smtClean="0">
                <a:effectLst/>
              </a:rPr>
              <a:t>qualifies as a § 924(c) “crime of 		violence” under force clause); </a:t>
            </a:r>
            <a:r>
              <a:rPr lang="en-US" sz="1400" i="1" dirty="0" smtClean="0">
                <a:solidFill>
                  <a:schemeClr val="tx2">
                    <a:lumMod val="75000"/>
                  </a:schemeClr>
                </a:solidFill>
                <a:effectLst/>
              </a:rPr>
              <a:t>United States v. House, </a:t>
            </a:r>
            <a:r>
              <a:rPr lang="en-US" sz="1400" dirty="0" smtClean="0">
                <a:solidFill>
                  <a:schemeClr val="tx2">
                    <a:lumMod val="75000"/>
                  </a:schemeClr>
                </a:solidFill>
                <a:effectLst/>
              </a:rPr>
              <a:t>825 F.3d 381 		(8</a:t>
            </a:r>
            <a:r>
              <a:rPr lang="en-US" sz="1400" baseline="30000" dirty="0" smtClean="0">
                <a:solidFill>
                  <a:schemeClr val="tx2">
                    <a:lumMod val="75000"/>
                  </a:schemeClr>
                </a:solidFill>
                <a:effectLst/>
              </a:rPr>
              <a:t>th</a:t>
            </a:r>
            <a:r>
              <a:rPr lang="en-US" sz="1400" dirty="0" smtClean="0">
                <a:solidFill>
                  <a:schemeClr val="tx2">
                    <a:lumMod val="75000"/>
                  </a:schemeClr>
                </a:solidFill>
                <a:effectLst/>
              </a:rPr>
              <a:t> Cir. 2016)</a:t>
            </a:r>
            <a:r>
              <a:rPr lang="en-US" sz="1400" dirty="0">
                <a:effectLst/>
              </a:rPr>
              <a:t> </a:t>
            </a:r>
            <a:r>
              <a:rPr lang="en-US" sz="1400" dirty="0" smtClean="0">
                <a:effectLst/>
              </a:rPr>
              <a:t>(same); </a:t>
            </a:r>
            <a:r>
              <a:rPr lang="en-US" sz="1400" i="1" dirty="0" smtClean="0">
                <a:solidFill>
                  <a:schemeClr val="tx2">
                    <a:lumMod val="75000"/>
                  </a:schemeClr>
                </a:solidFill>
                <a:effectLst/>
              </a:rPr>
              <a:t>United </a:t>
            </a:r>
            <a:r>
              <a:rPr lang="en-US" sz="1400" i="1" dirty="0">
                <a:solidFill>
                  <a:schemeClr val="tx2">
                    <a:lumMod val="75000"/>
                  </a:schemeClr>
                </a:solidFill>
                <a:effectLst/>
              </a:rPr>
              <a:t>States v. </a:t>
            </a:r>
            <a:r>
              <a:rPr lang="en-US" sz="1400" i="1" dirty="0" err="1">
                <a:solidFill>
                  <a:schemeClr val="tx2">
                    <a:lumMod val="75000"/>
                  </a:schemeClr>
                </a:solidFill>
                <a:effectLst/>
              </a:rPr>
              <a:t>Anglin</a:t>
            </a:r>
            <a:r>
              <a:rPr lang="en-US" sz="1400" i="1" dirty="0">
                <a:solidFill>
                  <a:schemeClr val="tx2">
                    <a:lumMod val="75000"/>
                  </a:schemeClr>
                </a:solidFill>
                <a:effectLst/>
              </a:rPr>
              <a:t>, </a:t>
            </a:r>
            <a:r>
              <a:rPr lang="en-US" sz="1400" dirty="0">
                <a:solidFill>
                  <a:schemeClr val="tx2">
                    <a:lumMod val="75000"/>
                  </a:schemeClr>
                </a:solidFill>
                <a:effectLst/>
              </a:rPr>
              <a:t>846 </a:t>
            </a:r>
            <a:r>
              <a:rPr lang="en-US" sz="1400" dirty="0" smtClean="0">
                <a:solidFill>
                  <a:schemeClr val="tx2">
                    <a:lumMod val="75000"/>
                  </a:schemeClr>
                </a:solidFill>
                <a:effectLst/>
              </a:rPr>
              <a:t>F.3d 954 </a:t>
            </a:r>
            <a:r>
              <a:rPr lang="en-US" sz="1400" dirty="0">
                <a:solidFill>
                  <a:schemeClr val="tx2">
                    <a:lumMod val="75000"/>
                  </a:schemeClr>
                </a:solidFill>
                <a:effectLst/>
              </a:rPr>
              <a:t>(7</a:t>
            </a:r>
            <a:r>
              <a:rPr lang="en-US" sz="1400" baseline="30000" dirty="0">
                <a:solidFill>
                  <a:schemeClr val="tx2">
                    <a:lumMod val="75000"/>
                  </a:schemeClr>
                </a:solidFill>
                <a:effectLst/>
              </a:rPr>
              <a:t>th</a:t>
            </a:r>
            <a:r>
              <a:rPr lang="en-US" sz="1400" dirty="0">
                <a:solidFill>
                  <a:schemeClr val="tx2">
                    <a:lumMod val="75000"/>
                  </a:schemeClr>
                </a:solidFill>
                <a:effectLst/>
              </a:rPr>
              <a:t> </a:t>
            </a:r>
            <a:r>
              <a:rPr lang="en-US" sz="1400" dirty="0" smtClean="0">
                <a:solidFill>
                  <a:schemeClr val="tx2">
                    <a:lumMod val="75000"/>
                  </a:schemeClr>
                </a:solidFill>
                <a:effectLst/>
              </a:rPr>
              <a:t>		Cir</a:t>
            </a:r>
            <a:r>
              <a:rPr lang="en-US" sz="1400" dirty="0">
                <a:solidFill>
                  <a:schemeClr val="tx2">
                    <a:lumMod val="75000"/>
                  </a:schemeClr>
                </a:solidFill>
                <a:effectLst/>
              </a:rPr>
              <a:t>.  2017</a:t>
            </a:r>
            <a:r>
              <a:rPr lang="en-US" sz="1400" dirty="0" smtClean="0">
                <a:solidFill>
                  <a:schemeClr val="tx2">
                    <a:lumMod val="75000"/>
                  </a:schemeClr>
                </a:solidFill>
                <a:effectLst/>
              </a:rPr>
              <a:t>) </a:t>
            </a:r>
            <a:r>
              <a:rPr lang="en-US" sz="1400" dirty="0" smtClean="0">
                <a:effectLst/>
              </a:rPr>
              <a:t>(same)</a:t>
            </a:r>
            <a:r>
              <a:rPr lang="en-US" sz="1400" dirty="0" smtClean="0">
                <a:solidFill>
                  <a:schemeClr val="tx2">
                    <a:lumMod val="75000"/>
                  </a:schemeClr>
                </a:solidFill>
                <a:effectLst/>
              </a:rPr>
              <a:t>; </a:t>
            </a:r>
            <a:r>
              <a:rPr lang="en-US" sz="1400" i="1" dirty="0" smtClean="0">
                <a:solidFill>
                  <a:schemeClr val="tx2">
                    <a:lumMod val="75000"/>
                  </a:schemeClr>
                </a:solidFill>
                <a:effectLst/>
              </a:rPr>
              <a:t>United States v. Robinson</a:t>
            </a:r>
            <a:r>
              <a:rPr lang="en-US" sz="1400" dirty="0" smtClean="0">
                <a:solidFill>
                  <a:schemeClr val="tx2">
                    <a:lumMod val="75000"/>
                  </a:schemeClr>
                </a:solidFill>
                <a:effectLst/>
              </a:rPr>
              <a:t>, 844 F.3d 137 (3d Cir. 		2016) </a:t>
            </a:r>
            <a:r>
              <a:rPr lang="en-US" sz="1400" dirty="0" smtClean="0">
                <a:effectLst/>
              </a:rPr>
              <a:t>(same); </a:t>
            </a:r>
            <a:r>
              <a:rPr lang="en-US" sz="1400" i="1" dirty="0">
                <a:solidFill>
                  <a:schemeClr val="tx2">
                    <a:lumMod val="75000"/>
                  </a:schemeClr>
                </a:solidFill>
                <a:effectLst/>
              </a:rPr>
              <a:t>United States v. Gooch</a:t>
            </a:r>
            <a:r>
              <a:rPr lang="en-US" sz="1400" dirty="0">
                <a:solidFill>
                  <a:schemeClr val="tx2">
                    <a:lumMod val="75000"/>
                  </a:schemeClr>
                </a:solidFill>
                <a:effectLst/>
              </a:rPr>
              <a:t>, __ F.3d__, 2017 WL 816882 		(6</a:t>
            </a:r>
            <a:r>
              <a:rPr lang="en-US" sz="1400" baseline="30000" dirty="0">
                <a:solidFill>
                  <a:schemeClr val="tx2">
                    <a:lumMod val="75000"/>
                  </a:schemeClr>
                </a:solidFill>
                <a:effectLst/>
              </a:rPr>
              <a:t>th</a:t>
            </a:r>
            <a:r>
              <a:rPr lang="en-US" sz="1400" dirty="0">
                <a:solidFill>
                  <a:schemeClr val="tx2">
                    <a:lumMod val="75000"/>
                  </a:schemeClr>
                </a:solidFill>
                <a:effectLst/>
              </a:rPr>
              <a:t> Cir. 2017) </a:t>
            </a:r>
            <a:r>
              <a:rPr lang="en-US" sz="1400" dirty="0">
                <a:effectLst/>
              </a:rPr>
              <a:t>(same); </a:t>
            </a:r>
            <a:r>
              <a:rPr lang="en-US" sz="1400" i="1" dirty="0">
                <a:solidFill>
                  <a:schemeClr val="tx2">
                    <a:lumMod val="75000"/>
                  </a:schemeClr>
                </a:solidFill>
                <a:effectLst/>
              </a:rPr>
              <a:t>United States v. Howard</a:t>
            </a:r>
            <a:r>
              <a:rPr lang="en-US" sz="1400" dirty="0">
                <a:solidFill>
                  <a:schemeClr val="tx2">
                    <a:lumMod val="75000"/>
                  </a:schemeClr>
                </a:solidFill>
                <a:effectLst/>
              </a:rPr>
              <a:t>, 650 Fed. </a:t>
            </a:r>
            <a:r>
              <a:rPr lang="en-US" sz="1400" dirty="0" err="1">
                <a:solidFill>
                  <a:schemeClr val="tx2">
                    <a:lumMod val="75000"/>
                  </a:schemeClr>
                </a:solidFill>
                <a:effectLst/>
              </a:rPr>
              <a:t>Appx</a:t>
            </a:r>
            <a:r>
              <a:rPr lang="en-US" sz="1400" dirty="0">
                <a:solidFill>
                  <a:schemeClr val="tx2">
                    <a:lumMod val="75000"/>
                  </a:schemeClr>
                </a:solidFill>
                <a:effectLst/>
              </a:rPr>
              <a:t>. 466 		(9</a:t>
            </a:r>
            <a:r>
              <a:rPr lang="en-US" sz="1400" baseline="30000" dirty="0">
                <a:solidFill>
                  <a:schemeClr val="tx2">
                    <a:lumMod val="75000"/>
                  </a:schemeClr>
                </a:solidFill>
                <a:effectLst/>
              </a:rPr>
              <a:t>th</a:t>
            </a:r>
            <a:r>
              <a:rPr lang="en-US" sz="1400" dirty="0">
                <a:solidFill>
                  <a:schemeClr val="tx2">
                    <a:lumMod val="75000"/>
                  </a:schemeClr>
                </a:solidFill>
                <a:effectLst/>
              </a:rPr>
              <a:t> Cir. 2016) </a:t>
            </a:r>
            <a:r>
              <a:rPr lang="en-US" sz="1400" dirty="0">
                <a:effectLst/>
              </a:rPr>
              <a:t>(same): </a:t>
            </a:r>
            <a:r>
              <a:rPr lang="en-US" sz="1400" i="1" dirty="0" smtClean="0">
                <a:solidFill>
                  <a:schemeClr val="tx2">
                    <a:lumMod val="75000"/>
                  </a:schemeClr>
                </a:solidFill>
                <a:effectLst/>
              </a:rPr>
              <a:t>United </a:t>
            </a:r>
            <a:r>
              <a:rPr lang="en-US" sz="1400" i="1" dirty="0">
                <a:solidFill>
                  <a:schemeClr val="tx2">
                    <a:lumMod val="75000"/>
                  </a:schemeClr>
                </a:solidFill>
                <a:effectLst/>
              </a:rPr>
              <a:t>States v. McNeal</a:t>
            </a:r>
            <a:r>
              <a:rPr lang="en-US" sz="1400" dirty="0">
                <a:solidFill>
                  <a:schemeClr val="tx2">
                    <a:lumMod val="75000"/>
                  </a:schemeClr>
                </a:solidFill>
                <a:effectLst/>
              </a:rPr>
              <a:t>, 818 F.3d 141 (4</a:t>
            </a:r>
            <a:r>
              <a:rPr lang="en-US" sz="1400" baseline="30000" dirty="0">
                <a:solidFill>
                  <a:schemeClr val="tx2">
                    <a:lumMod val="75000"/>
                  </a:schemeClr>
                </a:solidFill>
                <a:effectLst/>
              </a:rPr>
              <a:t>th</a:t>
            </a:r>
            <a:r>
              <a:rPr lang="en-US" sz="1400" dirty="0">
                <a:solidFill>
                  <a:schemeClr val="tx2">
                    <a:lumMod val="75000"/>
                  </a:schemeClr>
                </a:solidFill>
                <a:effectLst/>
              </a:rPr>
              <a:t> </a:t>
            </a:r>
            <a:r>
              <a:rPr lang="en-US" sz="1400" dirty="0" smtClean="0">
                <a:solidFill>
                  <a:schemeClr val="tx2">
                    <a:lumMod val="75000"/>
                  </a:schemeClr>
                </a:solidFill>
                <a:effectLst/>
              </a:rPr>
              <a:t>		Cir</a:t>
            </a:r>
            <a:r>
              <a:rPr lang="en-US" sz="1400" dirty="0">
                <a:solidFill>
                  <a:schemeClr val="tx2">
                    <a:lumMod val="75000"/>
                  </a:schemeClr>
                </a:solidFill>
                <a:effectLst/>
              </a:rPr>
              <a:t>. 2016</a:t>
            </a:r>
            <a:r>
              <a:rPr lang="en-US" sz="1400" dirty="0" smtClean="0">
                <a:solidFill>
                  <a:schemeClr val="tx2">
                    <a:lumMod val="75000"/>
                  </a:schemeClr>
                </a:solidFill>
                <a:effectLst/>
              </a:rPr>
              <a:t>) </a:t>
            </a:r>
            <a:r>
              <a:rPr lang="en-US" sz="1400" dirty="0" smtClean="0">
                <a:effectLst/>
              </a:rPr>
              <a:t>(finding that federal </a:t>
            </a:r>
            <a:r>
              <a:rPr lang="en-US" sz="1400" dirty="0">
                <a:effectLst/>
              </a:rPr>
              <a:t>bank robbery qualifies as a § </a:t>
            </a:r>
            <a:r>
              <a:rPr lang="en-US" sz="1400" dirty="0" smtClean="0">
                <a:effectLst/>
              </a:rPr>
              <a:t>924(c</a:t>
            </a:r>
            <a:r>
              <a:rPr lang="en-US" sz="1400" dirty="0">
                <a:effectLst/>
              </a:rPr>
              <a:t>) </a:t>
            </a:r>
            <a:r>
              <a:rPr lang="en-US" sz="1400" dirty="0" smtClean="0">
                <a:effectLst/>
              </a:rPr>
              <a:t>		“</a:t>
            </a:r>
            <a:r>
              <a:rPr lang="en-US" sz="1400" dirty="0">
                <a:effectLst/>
              </a:rPr>
              <a:t>crime of  </a:t>
            </a:r>
            <a:r>
              <a:rPr lang="en-US" sz="1400" dirty="0" smtClean="0">
                <a:effectLst/>
              </a:rPr>
              <a:t>violence” under force clause); </a:t>
            </a:r>
            <a:r>
              <a:rPr lang="en-US" sz="1400" i="1" dirty="0" smtClean="0">
                <a:solidFill>
                  <a:schemeClr val="tx2">
                    <a:lumMod val="75000"/>
                  </a:schemeClr>
                </a:solidFill>
                <a:effectLst/>
              </a:rPr>
              <a:t>United States v. </a:t>
            </a:r>
            <a:r>
              <a:rPr lang="en-US" sz="1400" i="1" dirty="0" err="1" smtClean="0">
                <a:solidFill>
                  <a:schemeClr val="tx2">
                    <a:lumMod val="75000"/>
                  </a:schemeClr>
                </a:solidFill>
                <a:effectLst/>
              </a:rPr>
              <a:t>Armour</a:t>
            </a:r>
            <a:r>
              <a:rPr lang="en-US" sz="1400" dirty="0" smtClean="0">
                <a:solidFill>
                  <a:schemeClr val="tx2">
                    <a:lumMod val="75000"/>
                  </a:schemeClr>
                </a:solidFill>
                <a:effectLst/>
              </a:rPr>
              <a:t>, 		840 F.3d 904 (7</a:t>
            </a:r>
            <a:r>
              <a:rPr lang="en-US" sz="1400" baseline="30000" dirty="0" smtClean="0">
                <a:solidFill>
                  <a:schemeClr val="tx2">
                    <a:lumMod val="75000"/>
                  </a:schemeClr>
                </a:solidFill>
                <a:effectLst/>
              </a:rPr>
              <a:t>th</a:t>
            </a:r>
            <a:r>
              <a:rPr lang="en-US" sz="1400" dirty="0" smtClean="0">
                <a:solidFill>
                  <a:schemeClr val="tx2">
                    <a:lumMod val="75000"/>
                  </a:schemeClr>
                </a:solidFill>
                <a:effectLst/>
              </a:rPr>
              <a:t> Cir. 2016</a:t>
            </a:r>
            <a:r>
              <a:rPr lang="en-US" sz="1400" dirty="0" smtClean="0">
                <a:effectLst/>
              </a:rPr>
              <a:t>) (same)</a:t>
            </a:r>
            <a:r>
              <a:rPr lang="en-US" sz="1400" dirty="0" smtClean="0">
                <a:solidFill>
                  <a:schemeClr val="tx2">
                    <a:lumMod val="75000"/>
                  </a:schemeClr>
                </a:solidFill>
                <a:effectLst/>
              </a:rPr>
              <a:t>; </a:t>
            </a:r>
            <a:r>
              <a:rPr lang="en-US" sz="1400" i="1" dirty="0" smtClean="0">
                <a:solidFill>
                  <a:schemeClr val="tx2">
                    <a:lumMod val="75000"/>
                  </a:schemeClr>
                </a:solidFill>
                <a:effectLst/>
              </a:rPr>
              <a:t>In re </a:t>
            </a:r>
            <a:r>
              <a:rPr lang="en-US" sz="1400" i="1" dirty="0" err="1" smtClean="0">
                <a:solidFill>
                  <a:schemeClr val="tx2">
                    <a:lumMod val="75000"/>
                  </a:schemeClr>
                </a:solidFill>
                <a:effectLst/>
              </a:rPr>
              <a:t>Sams</a:t>
            </a:r>
            <a:r>
              <a:rPr lang="en-US" sz="1400" dirty="0" smtClean="0">
                <a:solidFill>
                  <a:schemeClr val="tx2">
                    <a:lumMod val="75000"/>
                  </a:schemeClr>
                </a:solidFill>
                <a:effectLst/>
              </a:rPr>
              <a:t>, 830 F.3d 1234 		(11</a:t>
            </a:r>
            <a:r>
              <a:rPr lang="en-US" sz="1400" baseline="30000" dirty="0" smtClean="0">
                <a:solidFill>
                  <a:schemeClr val="tx2">
                    <a:lumMod val="75000"/>
                  </a:schemeClr>
                </a:solidFill>
                <a:effectLst/>
              </a:rPr>
              <a:t>th</a:t>
            </a:r>
            <a:r>
              <a:rPr lang="en-US" sz="1400" dirty="0" smtClean="0">
                <a:solidFill>
                  <a:schemeClr val="tx2">
                    <a:lumMod val="75000"/>
                  </a:schemeClr>
                </a:solidFill>
                <a:effectLst/>
              </a:rPr>
              <a:t> Cir. 2016) </a:t>
            </a:r>
            <a:r>
              <a:rPr lang="en-US" sz="1400" dirty="0" smtClean="0">
                <a:effectLst/>
              </a:rPr>
              <a:t>(same); </a:t>
            </a:r>
            <a:r>
              <a:rPr lang="en-US" sz="1400" i="1" dirty="0" smtClean="0">
                <a:solidFill>
                  <a:schemeClr val="tx2">
                    <a:lumMod val="75000"/>
                  </a:schemeClr>
                </a:solidFill>
                <a:effectLst/>
              </a:rPr>
              <a:t>In re Hines</a:t>
            </a:r>
            <a:r>
              <a:rPr lang="en-US" sz="1400" dirty="0" smtClean="0">
                <a:solidFill>
                  <a:schemeClr val="tx2">
                    <a:lumMod val="75000"/>
                  </a:schemeClr>
                </a:solidFill>
                <a:effectLst/>
              </a:rPr>
              <a:t>, 824 F.3d 1334 (11</a:t>
            </a:r>
            <a:r>
              <a:rPr lang="en-US" sz="1400" baseline="30000" dirty="0" smtClean="0">
                <a:solidFill>
                  <a:schemeClr val="tx2">
                    <a:lumMod val="75000"/>
                  </a:schemeClr>
                </a:solidFill>
                <a:effectLst/>
              </a:rPr>
              <a:t>th</a:t>
            </a:r>
            <a:r>
              <a:rPr lang="en-US" sz="1400" dirty="0" smtClean="0">
                <a:solidFill>
                  <a:schemeClr val="tx2">
                    <a:lumMod val="75000"/>
                  </a:schemeClr>
                </a:solidFill>
                <a:effectLst/>
              </a:rPr>
              <a:t> Cir. 2016) 		</a:t>
            </a:r>
            <a:r>
              <a:rPr lang="en-US" sz="1400" dirty="0" smtClean="0">
                <a:effectLst/>
              </a:rPr>
              <a:t>(same); </a:t>
            </a:r>
            <a:r>
              <a:rPr lang="en-US" sz="1400" i="1" dirty="0">
                <a:solidFill>
                  <a:schemeClr val="tx2">
                    <a:lumMod val="75000"/>
                  </a:schemeClr>
                </a:solidFill>
                <a:effectLst/>
              </a:rPr>
              <a:t>United States v. Evans, </a:t>
            </a:r>
            <a:r>
              <a:rPr lang="en-US" sz="1400" dirty="0">
                <a:solidFill>
                  <a:schemeClr val="tx2">
                    <a:lumMod val="75000"/>
                  </a:schemeClr>
                </a:solidFill>
                <a:effectLst/>
              </a:rPr>
              <a:t>848 F.3d 242</a:t>
            </a:r>
            <a:r>
              <a:rPr lang="en-US" sz="1400" i="1" dirty="0">
                <a:solidFill>
                  <a:schemeClr val="tx2">
                    <a:lumMod val="75000"/>
                  </a:schemeClr>
                </a:solidFill>
                <a:effectLst/>
              </a:rPr>
              <a:t> </a:t>
            </a:r>
            <a:r>
              <a:rPr lang="en-US" sz="1400" dirty="0">
                <a:solidFill>
                  <a:schemeClr val="tx2">
                    <a:lumMod val="75000"/>
                  </a:schemeClr>
                </a:solidFill>
                <a:effectLst/>
              </a:rPr>
              <a:t>(4</a:t>
            </a:r>
            <a:r>
              <a:rPr lang="en-US" sz="1400" baseline="30000" dirty="0">
                <a:solidFill>
                  <a:schemeClr val="tx2">
                    <a:lumMod val="75000"/>
                  </a:schemeClr>
                </a:solidFill>
                <a:effectLst/>
              </a:rPr>
              <a:t>th</a:t>
            </a:r>
            <a:r>
              <a:rPr lang="en-US" sz="1400" dirty="0">
                <a:solidFill>
                  <a:schemeClr val="tx2">
                    <a:lumMod val="75000"/>
                  </a:schemeClr>
                </a:solidFill>
                <a:effectLst/>
              </a:rPr>
              <a:t> Cir. 2016) </a:t>
            </a:r>
          </a:p>
          <a:p>
            <a:pPr marL="400050" lvl="2" indent="0">
              <a:spcBef>
                <a:spcPts val="0"/>
              </a:spcBef>
              <a:buNone/>
            </a:pPr>
            <a:r>
              <a:rPr lang="en-US" sz="1400" dirty="0" smtClean="0">
                <a:effectLst/>
              </a:rPr>
              <a:t>    		(federal carjacking qualifies as a </a:t>
            </a:r>
            <a:r>
              <a:rPr lang="en-US" sz="1400" dirty="0">
                <a:effectLst/>
              </a:rPr>
              <a:t>“crime of </a:t>
            </a:r>
            <a:r>
              <a:rPr lang="en-US" sz="1400" dirty="0" smtClean="0">
                <a:effectLst/>
              </a:rPr>
              <a:t>violence” under </a:t>
            </a:r>
            <a:r>
              <a:rPr lang="en-US" sz="1400" dirty="0">
                <a:effectLst/>
              </a:rPr>
              <a:t>a § </a:t>
            </a:r>
            <a:r>
              <a:rPr lang="en-US" sz="1400" dirty="0" smtClean="0">
                <a:effectLst/>
              </a:rPr>
              <a:t>		924(c</a:t>
            </a:r>
            <a:r>
              <a:rPr lang="en-US" sz="1400" dirty="0">
                <a:effectLst/>
              </a:rPr>
              <a:t>) </a:t>
            </a:r>
            <a:r>
              <a:rPr lang="en-US" sz="1400" dirty="0" smtClean="0">
                <a:effectLst/>
              </a:rPr>
              <a:t>force </a:t>
            </a:r>
            <a:r>
              <a:rPr lang="en-US" sz="1400" dirty="0">
                <a:effectLst/>
              </a:rPr>
              <a:t>clause </a:t>
            </a:r>
            <a:r>
              <a:rPr lang="en-US" sz="1400" dirty="0" smtClean="0">
                <a:effectLst/>
              </a:rPr>
              <a:t>); </a:t>
            </a:r>
            <a:r>
              <a:rPr lang="en-US" sz="1400" i="1" dirty="0">
                <a:solidFill>
                  <a:schemeClr val="tx2">
                    <a:lumMod val="75000"/>
                  </a:schemeClr>
                </a:solidFill>
              </a:rPr>
              <a:t>United States v. Taylor</a:t>
            </a:r>
            <a:r>
              <a:rPr lang="en-US" sz="1400" dirty="0">
                <a:solidFill>
                  <a:schemeClr val="tx2">
                    <a:lumMod val="75000"/>
                  </a:schemeClr>
                </a:solidFill>
                <a:effectLst/>
              </a:rPr>
              <a:t>, 814 F.3d 340 (6</a:t>
            </a:r>
            <a:r>
              <a:rPr lang="en-US" sz="1400" baseline="30000" dirty="0">
                <a:solidFill>
                  <a:schemeClr val="tx2">
                    <a:lumMod val="75000"/>
                  </a:schemeClr>
                </a:solidFill>
                <a:effectLst/>
              </a:rPr>
              <a:t>th</a:t>
            </a:r>
            <a:r>
              <a:rPr lang="en-US" sz="1400" dirty="0">
                <a:solidFill>
                  <a:schemeClr val="tx2">
                    <a:lumMod val="75000"/>
                  </a:schemeClr>
                </a:solidFill>
                <a:effectLst/>
              </a:rPr>
              <a:t> Cir. </a:t>
            </a:r>
            <a:r>
              <a:rPr lang="en-US" sz="1400" dirty="0" smtClean="0">
                <a:solidFill>
                  <a:schemeClr val="tx2">
                    <a:lumMod val="75000"/>
                  </a:schemeClr>
                </a:solidFill>
                <a:effectLst/>
              </a:rPr>
              <a:t>		2016</a:t>
            </a:r>
            <a:r>
              <a:rPr lang="en-US" sz="1400" dirty="0">
                <a:solidFill>
                  <a:schemeClr val="tx2">
                    <a:lumMod val="75000"/>
                  </a:schemeClr>
                </a:solidFill>
                <a:effectLst/>
              </a:rPr>
              <a:t>) </a:t>
            </a:r>
            <a:r>
              <a:rPr lang="en-US" sz="1400" dirty="0" smtClean="0">
                <a:effectLst/>
              </a:rPr>
              <a:t>(finding (924(c) residual clause not void); </a:t>
            </a:r>
            <a:r>
              <a:rPr lang="en-US" sz="1400" i="1" dirty="0">
                <a:solidFill>
                  <a:schemeClr val="tx2">
                    <a:lumMod val="75000"/>
                  </a:schemeClr>
                </a:solidFill>
                <a:effectLst/>
              </a:rPr>
              <a:t>United States v. </a:t>
            </a:r>
            <a:r>
              <a:rPr lang="en-US" sz="1400" i="1" dirty="0" smtClean="0">
                <a:solidFill>
                  <a:schemeClr val="tx2">
                    <a:lumMod val="75000"/>
                  </a:schemeClr>
                </a:solidFill>
                <a:effectLst/>
              </a:rPr>
              <a:t>		</a:t>
            </a:r>
            <a:r>
              <a:rPr lang="en-US" sz="1400" i="1" dirty="0" err="1" smtClean="0">
                <a:solidFill>
                  <a:schemeClr val="tx2">
                    <a:lumMod val="75000"/>
                  </a:schemeClr>
                </a:solidFill>
                <a:effectLst/>
              </a:rPr>
              <a:t>Prickett</a:t>
            </a:r>
            <a:r>
              <a:rPr lang="en-US" sz="1400" i="1" dirty="0">
                <a:solidFill>
                  <a:schemeClr val="tx2">
                    <a:lumMod val="75000"/>
                  </a:schemeClr>
                </a:solidFill>
                <a:effectLst/>
              </a:rPr>
              <a:t>, </a:t>
            </a:r>
            <a:r>
              <a:rPr lang="en-US" sz="1400" dirty="0">
                <a:solidFill>
                  <a:schemeClr val="tx2">
                    <a:lumMod val="75000"/>
                  </a:schemeClr>
                </a:solidFill>
                <a:effectLst/>
              </a:rPr>
              <a:t> 839 F.3d 697 (8</a:t>
            </a:r>
            <a:r>
              <a:rPr lang="en-US" sz="1400" baseline="30000" dirty="0">
                <a:solidFill>
                  <a:schemeClr val="tx2">
                    <a:lumMod val="75000"/>
                  </a:schemeClr>
                </a:solidFill>
                <a:effectLst/>
              </a:rPr>
              <a:t>th</a:t>
            </a:r>
            <a:r>
              <a:rPr lang="en-US" sz="1400" dirty="0">
                <a:solidFill>
                  <a:schemeClr val="tx2">
                    <a:lumMod val="75000"/>
                  </a:schemeClr>
                </a:solidFill>
                <a:effectLst/>
              </a:rPr>
              <a:t> Cir. 2016) </a:t>
            </a:r>
            <a:r>
              <a:rPr lang="en-US" sz="1400" dirty="0" smtClean="0">
                <a:effectLst/>
              </a:rPr>
              <a:t>(same).</a:t>
            </a:r>
          </a:p>
          <a:p>
            <a:pPr marL="400050" lvl="2" indent="0">
              <a:buNone/>
            </a:pPr>
            <a:r>
              <a:rPr lang="en-US" sz="1600" dirty="0"/>
              <a:t>	</a:t>
            </a:r>
            <a:r>
              <a:rPr lang="en-US" sz="1600" dirty="0" smtClean="0"/>
              <a:t>	 </a:t>
            </a:r>
            <a:endParaRPr lang="en-US" sz="1600" dirty="0"/>
          </a:p>
          <a:p>
            <a:pPr marL="400050" lvl="2" indent="0">
              <a:buNone/>
            </a:pPr>
            <a:endParaRPr lang="en-US" sz="1600" i="1" dirty="0"/>
          </a:p>
          <a:p>
            <a:pPr marL="400050" lvl="2" indent="0">
              <a:buNone/>
            </a:pPr>
            <a:endParaRPr lang="en-US" sz="1800" dirty="0">
              <a:solidFill>
                <a:srgbClr val="33CCFF"/>
              </a:solidFill>
            </a:endParaRPr>
          </a:p>
          <a:p>
            <a:pPr marL="400050" lvl="2" indent="0">
              <a:buNone/>
            </a:pPr>
            <a:endParaRPr lang="en-US" sz="1600" i="1" dirty="0"/>
          </a:p>
        </p:txBody>
      </p:sp>
    </p:spTree>
    <p:extLst>
      <p:ext uri="{BB962C8B-B14F-4D97-AF65-F5344CB8AC3E}">
        <p14:creationId xmlns:p14="http://schemas.microsoft.com/office/powerpoint/2010/main" val="325720024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2">
                    <a:lumMod val="75000"/>
                  </a:schemeClr>
                </a:solidFill>
              </a:rPr>
              <a:t>What’s left of the ACCA?</a:t>
            </a:r>
            <a:endParaRPr lang="en-US" sz="2800" dirty="0">
              <a:solidFill>
                <a:schemeClr val="tx2">
                  <a:lumMod val="75000"/>
                </a:schemeClr>
              </a:solidFill>
            </a:endParaRPr>
          </a:p>
        </p:txBody>
      </p:sp>
      <p:sp>
        <p:nvSpPr>
          <p:cNvPr id="3" name="Content Placeholder 2"/>
          <p:cNvSpPr>
            <a:spLocks noGrp="1"/>
          </p:cNvSpPr>
          <p:nvPr>
            <p:ph idx="1"/>
          </p:nvPr>
        </p:nvSpPr>
        <p:spPr>
          <a:xfrm>
            <a:off x="457200" y="1371600"/>
            <a:ext cx="8229600" cy="4759325"/>
          </a:xfrm>
        </p:spPr>
        <p:txBody>
          <a:bodyPr/>
          <a:lstStyle/>
          <a:p>
            <a:pPr marL="0" indent="0">
              <a:buNone/>
            </a:pPr>
            <a:r>
              <a:rPr lang="en-US" sz="2000" dirty="0"/>
              <a:t>ACCA “violent felony” = </a:t>
            </a:r>
            <a:endParaRPr lang="en-US" sz="2000" dirty="0" smtClean="0"/>
          </a:p>
          <a:p>
            <a:pPr marL="0" indent="0">
              <a:buNone/>
            </a:pPr>
            <a:endParaRPr lang="en-US" sz="2000" dirty="0"/>
          </a:p>
          <a:p>
            <a:pPr marL="0" indent="0">
              <a:buNone/>
            </a:pPr>
            <a:r>
              <a:rPr lang="en-US" sz="2000" dirty="0"/>
              <a:t>1.</a:t>
            </a:r>
            <a:r>
              <a:rPr lang="en-US" sz="2000" dirty="0">
                <a:solidFill>
                  <a:schemeClr val="tx2">
                    <a:lumMod val="50000"/>
                  </a:schemeClr>
                </a:solidFill>
              </a:rPr>
              <a:t>	</a:t>
            </a:r>
            <a:r>
              <a:rPr lang="en-US" sz="2000" dirty="0">
                <a:solidFill>
                  <a:srgbClr val="FFFF00"/>
                </a:solidFill>
              </a:rPr>
              <a:t>Force Clause</a:t>
            </a:r>
            <a:r>
              <a:rPr lang="en-US" sz="2000" dirty="0"/>
              <a:t>: Has an element the </a:t>
            </a:r>
            <a:r>
              <a:rPr lang="en-US" sz="2000" dirty="0" smtClean="0"/>
              <a:t>use, attempted </a:t>
            </a:r>
            <a:r>
              <a:rPr lang="en-US" sz="2000" dirty="0"/>
              <a:t>use, </a:t>
            </a:r>
            <a:r>
              <a:rPr lang="en-US" sz="2000" dirty="0" smtClean="0"/>
              <a:t>	or threatened use </a:t>
            </a:r>
            <a:r>
              <a:rPr lang="en-US" sz="2000" dirty="0"/>
              <a:t>of </a:t>
            </a:r>
            <a:r>
              <a:rPr lang="en-US" sz="2000" dirty="0" smtClean="0"/>
              <a:t>physical force </a:t>
            </a:r>
            <a:r>
              <a:rPr lang="en-US" sz="2000" dirty="0"/>
              <a:t>against a </a:t>
            </a:r>
            <a:r>
              <a:rPr lang="en-US" sz="2000" dirty="0" smtClean="0"/>
              <a:t>person, or </a:t>
            </a:r>
          </a:p>
          <a:p>
            <a:pPr marL="0" indent="0">
              <a:buNone/>
            </a:pPr>
            <a:endParaRPr lang="en-US" sz="2000" dirty="0"/>
          </a:p>
          <a:p>
            <a:pPr marL="0" indent="0">
              <a:buNone/>
            </a:pPr>
            <a:r>
              <a:rPr lang="en-US" sz="2000" dirty="0" smtClean="0"/>
              <a:t>2.</a:t>
            </a:r>
            <a:r>
              <a:rPr lang="en-US" sz="2000" dirty="0" smtClean="0">
                <a:solidFill>
                  <a:schemeClr val="tx2">
                    <a:lumMod val="75000"/>
                  </a:schemeClr>
                </a:solidFill>
              </a:rPr>
              <a:t>	</a:t>
            </a:r>
            <a:r>
              <a:rPr lang="en-US" sz="2000" dirty="0" smtClean="0">
                <a:solidFill>
                  <a:srgbClr val="FFFF00"/>
                </a:solidFill>
              </a:rPr>
              <a:t>Enumerated </a:t>
            </a:r>
            <a:r>
              <a:rPr lang="en-US" sz="2000" dirty="0">
                <a:solidFill>
                  <a:srgbClr val="FFFF00"/>
                </a:solidFill>
              </a:rPr>
              <a:t>offenses</a:t>
            </a:r>
            <a:r>
              <a:rPr lang="en-US" sz="2000" dirty="0"/>
              <a:t>: burglary, </a:t>
            </a:r>
            <a:r>
              <a:rPr lang="en-US" sz="2000" dirty="0" smtClean="0"/>
              <a:t>arson, extortion</a:t>
            </a:r>
            <a:r>
              <a:rPr lang="en-US" sz="2000" dirty="0"/>
              <a:t>, </a:t>
            </a:r>
            <a:r>
              <a:rPr lang="en-US" sz="2000" dirty="0" smtClean="0"/>
              <a:t>	use 	of explosives (determined by generic </a:t>
            </a:r>
            <a:r>
              <a:rPr lang="en-US" sz="2000" dirty="0"/>
              <a:t>definition). </a:t>
            </a:r>
            <a:endParaRPr lang="en-US" sz="2000" dirty="0" smtClean="0"/>
          </a:p>
          <a:p>
            <a:pPr marL="0" indent="0">
              <a:buNone/>
            </a:pPr>
            <a:endParaRPr lang="en-US" sz="2000" dirty="0" smtClean="0"/>
          </a:p>
          <a:p>
            <a:pPr marL="0" indent="0">
              <a:buNone/>
            </a:pPr>
            <a:r>
              <a:rPr lang="en-US" sz="2000" dirty="0" smtClean="0">
                <a:solidFill>
                  <a:schemeClr val="tx2">
                    <a:lumMod val="90000"/>
                  </a:schemeClr>
                </a:solidFill>
              </a:rPr>
              <a:t>Categorical approach applies: </a:t>
            </a:r>
            <a:r>
              <a:rPr lang="en-US" sz="2000" dirty="0" smtClean="0"/>
              <a:t>If “</a:t>
            </a:r>
            <a:r>
              <a:rPr lang="en-US" sz="2000" dirty="0" smtClean="0">
                <a:solidFill>
                  <a:srgbClr val="33CCFF"/>
                </a:solidFill>
              </a:rPr>
              <a:t>most innocent conduct</a:t>
            </a:r>
            <a:r>
              <a:rPr lang="en-US" sz="2000" dirty="0" smtClean="0"/>
              <a:t>” or “</a:t>
            </a:r>
            <a:r>
              <a:rPr lang="en-US" sz="2000" dirty="0" smtClean="0">
                <a:solidFill>
                  <a:srgbClr val="33CCFF"/>
                </a:solidFill>
              </a:rPr>
              <a:t>full range of conduct</a:t>
            </a:r>
            <a:r>
              <a:rPr lang="en-US" sz="2000" dirty="0" smtClean="0"/>
              <a:t>” covered by the </a:t>
            </a:r>
            <a:r>
              <a:rPr lang="en-US" sz="2000" dirty="0" smtClean="0">
                <a:solidFill>
                  <a:srgbClr val="33CCFF"/>
                </a:solidFill>
              </a:rPr>
              <a:t>elements</a:t>
            </a:r>
            <a:r>
              <a:rPr lang="en-US" sz="2000" dirty="0" smtClean="0"/>
              <a:t> of the statute does not match these definitions, prior cannot qualify as “violent felony.”   </a:t>
            </a:r>
            <a:r>
              <a:rPr lang="en-US" sz="2000" i="1" dirty="0" smtClean="0">
                <a:solidFill>
                  <a:schemeClr val="tx2">
                    <a:lumMod val="90000"/>
                  </a:schemeClr>
                </a:solidFill>
              </a:rPr>
              <a:t>United States v. Torres-Miguel</a:t>
            </a:r>
            <a:r>
              <a:rPr lang="en-US" sz="2000" dirty="0" smtClean="0">
                <a:solidFill>
                  <a:schemeClr val="tx2">
                    <a:lumMod val="90000"/>
                  </a:schemeClr>
                </a:solidFill>
              </a:rPr>
              <a:t>, 701 F.3d 165 (4</a:t>
            </a:r>
            <a:r>
              <a:rPr lang="en-US" sz="2000" baseline="30000" dirty="0" smtClean="0">
                <a:solidFill>
                  <a:schemeClr val="tx2">
                    <a:lumMod val="90000"/>
                  </a:schemeClr>
                </a:solidFill>
              </a:rPr>
              <a:t>th</a:t>
            </a:r>
            <a:r>
              <a:rPr lang="en-US" sz="2000" dirty="0" smtClean="0">
                <a:solidFill>
                  <a:schemeClr val="tx2">
                    <a:lumMod val="90000"/>
                  </a:schemeClr>
                </a:solidFill>
              </a:rPr>
              <a:t> Cir. 2012). </a:t>
            </a:r>
            <a:endParaRPr lang="en-US" sz="2000" dirty="0">
              <a:solidFill>
                <a:schemeClr val="tx2">
                  <a:lumMod val="90000"/>
                </a:schemeClr>
              </a:solidFill>
            </a:endParaRPr>
          </a:p>
          <a:p>
            <a:pPr marL="0" indent="0">
              <a:buNone/>
            </a:pPr>
            <a:endParaRPr lang="en-US" sz="2400" dirty="0" smtClean="0"/>
          </a:p>
          <a:p>
            <a:endParaRPr lang="en-US" sz="2400" dirty="0"/>
          </a:p>
          <a:p>
            <a:pPr marL="0" indent="0">
              <a:buNone/>
            </a:pPr>
            <a:endParaRPr lang="en-US" dirty="0" smtClean="0"/>
          </a:p>
        </p:txBody>
      </p:sp>
    </p:spTree>
    <p:extLst>
      <p:ext uri="{BB962C8B-B14F-4D97-AF65-F5344CB8AC3E}">
        <p14:creationId xmlns:p14="http://schemas.microsoft.com/office/powerpoint/2010/main" val="117145358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dirty="0" smtClean="0">
                <a:solidFill>
                  <a:schemeClr val="tx2">
                    <a:lumMod val="75000"/>
                  </a:schemeClr>
                </a:solidFill>
              </a:rPr>
              <a:t>ACCA</a:t>
            </a:r>
            <a:r>
              <a:rPr lang="en-US" dirty="0" smtClean="0"/>
              <a:t> </a:t>
            </a:r>
            <a:r>
              <a:rPr lang="en-US" dirty="0" smtClean="0">
                <a:solidFill>
                  <a:schemeClr val="tx2">
                    <a:lumMod val="75000"/>
                  </a:schemeClr>
                </a:solidFill>
              </a:rPr>
              <a:t>Force Clause: </a:t>
            </a:r>
            <a:r>
              <a:rPr lang="en-US" dirty="0" smtClean="0">
                <a:solidFill>
                  <a:schemeClr val="bg1">
                    <a:lumMod val="60000"/>
                    <a:lumOff val="40000"/>
                  </a:schemeClr>
                </a:solidFill>
              </a:rPr>
              <a:t>Be Careful</a:t>
            </a:r>
          </a:p>
          <a:p>
            <a:pPr marL="0" indent="0" algn="ctr">
              <a:buNone/>
            </a:pPr>
            <a:endParaRPr lang="en-US" dirty="0">
              <a:solidFill>
                <a:schemeClr val="bg1">
                  <a:lumMod val="60000"/>
                  <a:lumOff val="40000"/>
                </a:schemeClr>
              </a:solidFill>
            </a:endParaRPr>
          </a:p>
          <a:p>
            <a:pPr marL="0" indent="0" algn="ctr">
              <a:buNone/>
            </a:pPr>
            <a:r>
              <a:rPr lang="en-US" dirty="0" smtClean="0">
                <a:solidFill>
                  <a:schemeClr val="bg1">
                    <a:lumMod val="60000"/>
                    <a:lumOff val="40000"/>
                  </a:schemeClr>
                </a:solidFill>
              </a:rPr>
              <a:t>	</a:t>
            </a:r>
            <a:r>
              <a:rPr lang="en-US" dirty="0" smtClean="0">
                <a:solidFill>
                  <a:srgbClr val="33CCFF"/>
                </a:solidFill>
              </a:rPr>
              <a:t>Almost Nothing Counts As </a:t>
            </a:r>
          </a:p>
          <a:p>
            <a:pPr marL="0" indent="0" algn="ctr">
              <a:buNone/>
            </a:pPr>
            <a:r>
              <a:rPr lang="en-US" dirty="0" smtClean="0">
                <a:solidFill>
                  <a:srgbClr val="33CCFF"/>
                </a:solidFill>
              </a:rPr>
              <a:t>“Violent Felony”</a:t>
            </a:r>
            <a:endParaRPr lang="en-US" dirty="0">
              <a:solidFill>
                <a:srgbClr val="33CCFF"/>
              </a:solidFill>
            </a:endParaRPr>
          </a:p>
        </p:txBody>
      </p:sp>
    </p:spTree>
    <p:extLst>
      <p:ext uri="{BB962C8B-B14F-4D97-AF65-F5344CB8AC3E}">
        <p14:creationId xmlns:p14="http://schemas.microsoft.com/office/powerpoint/2010/main" val="36135180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04" y="14905"/>
            <a:ext cx="8229600" cy="941387"/>
          </a:xfrm>
        </p:spPr>
        <p:txBody>
          <a:bodyPr/>
          <a:lstStyle/>
          <a:p>
            <a:r>
              <a:rPr lang="en-US" sz="2400" dirty="0" smtClean="0">
                <a:solidFill>
                  <a:schemeClr val="tx2">
                    <a:lumMod val="75000"/>
                  </a:schemeClr>
                </a:solidFill>
              </a:rPr>
              <a:t>Fighting Against the Force Clause</a:t>
            </a:r>
            <a:endParaRPr lang="en-US" sz="2400" dirty="0">
              <a:solidFill>
                <a:schemeClr val="tx2">
                  <a:lumMod val="75000"/>
                </a:schemeClr>
              </a:solidFill>
            </a:endParaRPr>
          </a:p>
        </p:txBody>
      </p:sp>
      <p:sp>
        <p:nvSpPr>
          <p:cNvPr id="3" name="Content Placeholder 2"/>
          <p:cNvSpPr>
            <a:spLocks noGrp="1"/>
          </p:cNvSpPr>
          <p:nvPr>
            <p:ph idx="1"/>
          </p:nvPr>
        </p:nvSpPr>
        <p:spPr>
          <a:xfrm>
            <a:off x="0" y="381000"/>
            <a:ext cx="8229600" cy="4869216"/>
          </a:xfrm>
        </p:spPr>
        <p:txBody>
          <a:bodyPr/>
          <a:lstStyle/>
          <a:p>
            <a:pPr marL="400050" lvl="2" indent="0">
              <a:buNone/>
            </a:pPr>
            <a:endParaRPr lang="en-US" sz="2000" dirty="0"/>
          </a:p>
          <a:p>
            <a:pPr marL="400050" lvl="2" indent="0">
              <a:buNone/>
            </a:pPr>
            <a:r>
              <a:rPr lang="en-US" sz="2200" dirty="0" smtClean="0"/>
              <a:t>Four Key Issues to look for: </a:t>
            </a:r>
          </a:p>
          <a:p>
            <a:pPr marL="400050" lvl="2" indent="0">
              <a:buNone/>
            </a:pPr>
            <a:endParaRPr lang="en-US" sz="2200" dirty="0"/>
          </a:p>
          <a:p>
            <a:pPr marL="742950" lvl="2" indent="-342900"/>
            <a:r>
              <a:rPr lang="en-US" sz="2200" dirty="0" smtClean="0"/>
              <a:t>Requires “violent force,” not “unwanted touching”</a:t>
            </a:r>
          </a:p>
          <a:p>
            <a:pPr marL="742950" lvl="2" indent="-342900"/>
            <a:endParaRPr lang="en-US" sz="2200" dirty="0" smtClean="0"/>
          </a:p>
          <a:p>
            <a:pPr marL="742950" lvl="2" indent="-342900"/>
            <a:r>
              <a:rPr lang="en-US" sz="2200" dirty="0" smtClean="0"/>
              <a:t>Force must be directed against a person, not property </a:t>
            </a:r>
          </a:p>
          <a:p>
            <a:pPr marL="400050" lvl="2" indent="0">
              <a:buNone/>
            </a:pPr>
            <a:endParaRPr lang="en-US" sz="2200" dirty="0" smtClean="0"/>
          </a:p>
          <a:p>
            <a:pPr marL="742950" lvl="2" indent="-342900"/>
            <a:r>
              <a:rPr lang="en-US" sz="2200" dirty="0" smtClean="0"/>
              <a:t>Requires the use of force, not merely the causation of physical injury.</a:t>
            </a:r>
          </a:p>
          <a:p>
            <a:pPr marL="742950" lvl="2" indent="-342900"/>
            <a:endParaRPr lang="en-US" sz="2200" dirty="0"/>
          </a:p>
          <a:p>
            <a:pPr marL="742950" lvl="2" indent="-342900"/>
            <a:r>
              <a:rPr lang="en-US" sz="2200" dirty="0"/>
              <a:t>Force must be used intentionally, not recklessly or </a:t>
            </a:r>
            <a:r>
              <a:rPr lang="en-US" sz="2200" dirty="0" smtClean="0"/>
              <a:t>negligently</a:t>
            </a:r>
          </a:p>
          <a:p>
            <a:pPr marL="400050" lvl="2" indent="0">
              <a:buNone/>
            </a:pPr>
            <a:endParaRPr lang="en-US" sz="2200" dirty="0" smtClean="0"/>
          </a:p>
          <a:p>
            <a:pPr marL="400050" lvl="2" indent="0">
              <a:buNone/>
            </a:pPr>
            <a:r>
              <a:rPr lang="en-US" sz="2200" dirty="0" smtClean="0">
                <a:solidFill>
                  <a:srgbClr val="33CCFF"/>
                </a:solidFill>
              </a:rPr>
              <a:t>Practice Point: </a:t>
            </a:r>
            <a:r>
              <a:rPr lang="en-US" sz="2200" dirty="0" smtClean="0"/>
              <a:t>Many of the best force-clause cases have been litigated under U.S.S.G. 2L1.2. </a:t>
            </a:r>
          </a:p>
          <a:p>
            <a:pPr marL="742950" lvl="2" indent="-342900"/>
            <a:endParaRPr lang="en-US" dirty="0" smtClean="0"/>
          </a:p>
          <a:p>
            <a:pPr marL="400050" lvl="2" indent="0">
              <a:buNone/>
            </a:pP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40307366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04" y="14905"/>
            <a:ext cx="8229600" cy="941387"/>
          </a:xfrm>
        </p:spPr>
        <p:txBody>
          <a:bodyPr/>
          <a:lstStyle/>
          <a:p>
            <a:r>
              <a:rPr lang="en-US" sz="2400" dirty="0" smtClean="0">
                <a:solidFill>
                  <a:schemeClr val="tx2">
                    <a:lumMod val="75000"/>
                  </a:schemeClr>
                </a:solidFill>
              </a:rPr>
              <a:t>Issue </a:t>
            </a:r>
            <a:r>
              <a:rPr lang="en-US" sz="2400" dirty="0">
                <a:solidFill>
                  <a:schemeClr val="tx2">
                    <a:lumMod val="75000"/>
                  </a:schemeClr>
                </a:solidFill>
              </a:rPr>
              <a:t>1: “Violent Force” Requirement </a:t>
            </a:r>
          </a:p>
        </p:txBody>
      </p:sp>
      <p:sp>
        <p:nvSpPr>
          <p:cNvPr id="3" name="Content Placeholder 2"/>
          <p:cNvSpPr>
            <a:spLocks noGrp="1"/>
          </p:cNvSpPr>
          <p:nvPr>
            <p:ph idx="1"/>
          </p:nvPr>
        </p:nvSpPr>
        <p:spPr>
          <a:xfrm>
            <a:off x="228600" y="914400"/>
            <a:ext cx="8419204" cy="5562600"/>
          </a:xfrm>
        </p:spPr>
        <p:txBody>
          <a:bodyPr/>
          <a:lstStyle/>
          <a:p>
            <a:pPr marL="400050" lvl="2" indent="0">
              <a:buNone/>
            </a:pPr>
            <a:r>
              <a:rPr lang="en-US" sz="2000" dirty="0" smtClean="0"/>
              <a:t>“Violent Force” means </a:t>
            </a:r>
            <a:r>
              <a:rPr lang="en-US" sz="2000" dirty="0" smtClean="0">
                <a:solidFill>
                  <a:schemeClr val="tx2">
                    <a:lumMod val="90000"/>
                  </a:schemeClr>
                </a:solidFill>
              </a:rPr>
              <a:t>“strong physical force” </a:t>
            </a:r>
            <a:r>
              <a:rPr lang="en-US" sz="2000" dirty="0" smtClean="0"/>
              <a:t>that is “capable of causing physical injury or pain” to another person.   </a:t>
            </a:r>
            <a:r>
              <a:rPr lang="en-US" sz="2000" i="1" dirty="0" smtClean="0">
                <a:solidFill>
                  <a:schemeClr val="tx2">
                    <a:lumMod val="90000"/>
                  </a:schemeClr>
                </a:solidFill>
              </a:rPr>
              <a:t>Johnson v. United States</a:t>
            </a:r>
            <a:r>
              <a:rPr lang="en-US" sz="2000" dirty="0" smtClean="0">
                <a:solidFill>
                  <a:schemeClr val="tx2">
                    <a:lumMod val="90000"/>
                  </a:schemeClr>
                </a:solidFill>
              </a:rPr>
              <a:t>, 559 U.S. 133 (2010) </a:t>
            </a:r>
            <a:endParaRPr lang="en-US" sz="2000" dirty="0">
              <a:solidFill>
                <a:schemeClr val="tx2">
                  <a:lumMod val="90000"/>
                </a:schemeClr>
              </a:solidFill>
            </a:endParaRPr>
          </a:p>
          <a:p>
            <a:pPr marL="400050" lvl="2" indent="0">
              <a:buNone/>
            </a:pPr>
            <a:endParaRPr lang="en-US" sz="800" dirty="0" smtClean="0"/>
          </a:p>
          <a:p>
            <a:pPr marL="400050" lvl="2" indent="0">
              <a:buNone/>
            </a:pPr>
            <a:r>
              <a:rPr lang="en-US" sz="2000" dirty="0" smtClean="0"/>
              <a:t>Examples of “unwanted touching” or “offensive touching”: </a:t>
            </a:r>
          </a:p>
          <a:p>
            <a:pPr marL="400050" lvl="2" indent="0">
              <a:buNone/>
            </a:pPr>
            <a:endParaRPr lang="en-US" sz="2000" dirty="0"/>
          </a:p>
          <a:p>
            <a:pPr marL="742950" lvl="2" indent="-342900" algn="just"/>
            <a:r>
              <a:rPr lang="en-US" sz="1100" dirty="0" smtClean="0">
                <a:solidFill>
                  <a:schemeClr val="tx2">
                    <a:lumMod val="90000"/>
                  </a:schemeClr>
                </a:solidFill>
              </a:rPr>
              <a:t>Federal assault under 18 U.S.C. § 111(a).</a:t>
            </a:r>
          </a:p>
          <a:p>
            <a:pPr marL="1200150" lvl="3" indent="-342900"/>
            <a:r>
              <a:rPr lang="en-US" sz="1100" i="1" dirty="0" smtClean="0"/>
              <a:t>United </a:t>
            </a:r>
            <a:r>
              <a:rPr lang="en-US" sz="1100" i="1" dirty="0"/>
              <a:t>States v. </a:t>
            </a:r>
            <a:r>
              <a:rPr lang="en-US" sz="1100" i="1" dirty="0" smtClean="0"/>
              <a:t>Bell</a:t>
            </a:r>
            <a:r>
              <a:rPr lang="en-US" sz="1100" dirty="0" smtClean="0"/>
              <a:t>, 158 F. Supp.3d 906  </a:t>
            </a:r>
            <a:r>
              <a:rPr lang="en-US" sz="1100" dirty="0"/>
              <a:t>(N.D. </a:t>
            </a:r>
            <a:r>
              <a:rPr lang="en-US" sz="1100" dirty="0" smtClean="0"/>
              <a:t>Cal. 2016)</a:t>
            </a:r>
            <a:r>
              <a:rPr lang="en-US" sz="1100" dirty="0"/>
              <a:t> </a:t>
            </a:r>
            <a:r>
              <a:rPr lang="en-US" sz="1100" dirty="0" smtClean="0"/>
              <a:t>(collecting federal appellate cases); </a:t>
            </a:r>
            <a:r>
              <a:rPr lang="en-US" sz="1100" i="1" dirty="0" smtClean="0"/>
              <a:t>United States v. </a:t>
            </a:r>
            <a:r>
              <a:rPr lang="en-US" sz="1100" i="1" dirty="0" err="1" smtClean="0"/>
              <a:t>Ama</a:t>
            </a:r>
            <a:r>
              <a:rPr lang="en-US" sz="1100" dirty="0" smtClean="0"/>
              <a:t>,__ Fed. </a:t>
            </a:r>
            <a:r>
              <a:rPr lang="en-US" sz="1100" dirty="0" err="1" smtClean="0"/>
              <a:t>Appx</a:t>
            </a:r>
            <a:r>
              <a:rPr lang="en-US" sz="1100" dirty="0" smtClean="0"/>
              <a:t>. __, 2017 WL 1325247 (10</a:t>
            </a:r>
            <a:r>
              <a:rPr lang="en-US" sz="1100" baseline="30000" dirty="0" smtClean="0"/>
              <a:t>th</a:t>
            </a:r>
            <a:r>
              <a:rPr lang="en-US" sz="1100" dirty="0" smtClean="0"/>
              <a:t> Cir. 2017) (same).  </a:t>
            </a:r>
            <a:r>
              <a:rPr lang="en-US" sz="1100" dirty="0"/>
              <a:t>	</a:t>
            </a:r>
          </a:p>
          <a:p>
            <a:pPr marL="400050" lvl="2" indent="0">
              <a:buNone/>
            </a:pPr>
            <a:endParaRPr lang="en-US" sz="1100" dirty="0" smtClean="0"/>
          </a:p>
          <a:p>
            <a:pPr marL="742950" lvl="2" indent="-342900" algn="just"/>
            <a:r>
              <a:rPr lang="en-US" sz="1100" dirty="0" smtClean="0">
                <a:solidFill>
                  <a:schemeClr val="tx2">
                    <a:lumMod val="90000"/>
                  </a:schemeClr>
                </a:solidFill>
              </a:rPr>
              <a:t>Assault or Battery. </a:t>
            </a:r>
          </a:p>
          <a:p>
            <a:pPr marL="1200150" lvl="3" indent="-342900"/>
            <a:r>
              <a:rPr lang="en-US" sz="1100" i="1" dirty="0" smtClean="0"/>
              <a:t>United States v. Johnson</a:t>
            </a:r>
            <a:r>
              <a:rPr lang="en-US" sz="1100" dirty="0" smtClean="0"/>
              <a:t>, 559 U.S. 133 (2010) (Florida); </a:t>
            </a:r>
            <a:r>
              <a:rPr lang="en-US" sz="1100" i="1" dirty="0" smtClean="0"/>
              <a:t>United States v. Holloway</a:t>
            </a:r>
            <a:r>
              <a:rPr lang="en-US" sz="1100" dirty="0" smtClean="0"/>
              <a:t>, 630 F.3d 252 (1</a:t>
            </a:r>
            <a:r>
              <a:rPr lang="en-US" sz="1100" baseline="30000" dirty="0" smtClean="0"/>
              <a:t>st</a:t>
            </a:r>
            <a:r>
              <a:rPr lang="en-US" sz="1100" dirty="0" smtClean="0"/>
              <a:t> Cir. 2011)(Massachusetts simple assault and battery); </a:t>
            </a:r>
            <a:r>
              <a:rPr lang="en-US" sz="1100" i="1" dirty="0" smtClean="0"/>
              <a:t>United States v. </a:t>
            </a:r>
            <a:r>
              <a:rPr lang="en-US" sz="1100" i="1" dirty="0" err="1" smtClean="0"/>
              <a:t>Lattanzio</a:t>
            </a:r>
            <a:r>
              <a:rPr lang="en-US" sz="1100" i="1" dirty="0" smtClean="0"/>
              <a:t>, </a:t>
            </a:r>
            <a:r>
              <a:rPr lang="en-US" sz="1100" dirty="0" smtClean="0"/>
              <a:t>__F. Supp.3d__, 2017 WL 519241 (D. Mass. 2017) (Massachusetts assault and battery with a dangerous weapon); </a:t>
            </a:r>
            <a:r>
              <a:rPr lang="en-US" sz="1100" i="1" dirty="0" smtClean="0"/>
              <a:t>United States v. Fish</a:t>
            </a:r>
            <a:r>
              <a:rPr lang="en-US" sz="1100" dirty="0" smtClean="0"/>
              <a:t>, 758 F.3d  1 (1</a:t>
            </a:r>
            <a:r>
              <a:rPr lang="en-US" sz="1100" baseline="30000" dirty="0" smtClean="0"/>
              <a:t>st</a:t>
            </a:r>
            <a:r>
              <a:rPr lang="en-US" sz="1100" dirty="0" smtClean="0"/>
              <a:t> Cir. 2014) (same); </a:t>
            </a:r>
            <a:r>
              <a:rPr lang="en-US" sz="1100" i="1" dirty="0" smtClean="0"/>
              <a:t>United States v. Royal, </a:t>
            </a:r>
            <a:r>
              <a:rPr lang="en-US" sz="1100" dirty="0" smtClean="0"/>
              <a:t>731 F.3d 333 (4</a:t>
            </a:r>
            <a:r>
              <a:rPr lang="en-US" sz="1100" baseline="30000" dirty="0" smtClean="0"/>
              <a:t>th</a:t>
            </a:r>
            <a:r>
              <a:rPr lang="en-US" sz="1100" dirty="0" smtClean="0"/>
              <a:t> Cir. 2013) (Maryland second degree assault). </a:t>
            </a:r>
          </a:p>
          <a:p>
            <a:pPr marL="857250" lvl="3" indent="0">
              <a:buNone/>
            </a:pPr>
            <a:endParaRPr lang="en-US" sz="1100" dirty="0" smtClean="0"/>
          </a:p>
          <a:p>
            <a:pPr marL="742950" lvl="2" indent="-342900" algn="just"/>
            <a:r>
              <a:rPr lang="en-US" sz="1100" dirty="0" smtClean="0">
                <a:solidFill>
                  <a:schemeClr val="tx2">
                    <a:lumMod val="90000"/>
                  </a:schemeClr>
                </a:solidFill>
              </a:rPr>
              <a:t>Resisting arrest. </a:t>
            </a:r>
          </a:p>
          <a:p>
            <a:pPr marL="1200150" lvl="3" indent="-342900"/>
            <a:r>
              <a:rPr lang="en-US" sz="1100" i="1" dirty="0" smtClean="0"/>
              <a:t>United States v. </a:t>
            </a:r>
            <a:r>
              <a:rPr lang="en-US" sz="1100" i="1" dirty="0" err="1" smtClean="0"/>
              <a:t>Aparico-Soria</a:t>
            </a:r>
            <a:r>
              <a:rPr lang="en-US" sz="1100" i="1" dirty="0" smtClean="0"/>
              <a:t>, </a:t>
            </a:r>
            <a:r>
              <a:rPr lang="en-US" sz="1100" dirty="0" smtClean="0"/>
              <a:t>740 F.3d 152 (4</a:t>
            </a:r>
            <a:r>
              <a:rPr lang="en-US" sz="1100" baseline="30000" dirty="0" smtClean="0"/>
              <a:t>th</a:t>
            </a:r>
            <a:r>
              <a:rPr lang="en-US" sz="1100" dirty="0" smtClean="0"/>
              <a:t> Cir. 2014) (en banc) (Maryland); </a:t>
            </a:r>
            <a:r>
              <a:rPr lang="en-US" sz="1100" i="1" dirty="0" smtClean="0"/>
              <a:t>United States v. Flores-Cordero</a:t>
            </a:r>
            <a:r>
              <a:rPr lang="en-US" sz="1100" dirty="0" smtClean="0"/>
              <a:t>, 723 F.3d 1085 (9th Cir. 2013) (Arizona); </a:t>
            </a:r>
            <a:r>
              <a:rPr lang="en-US" sz="1100" i="1" dirty="0" smtClean="0"/>
              <a:t>United States v. </a:t>
            </a:r>
            <a:r>
              <a:rPr lang="en-US" sz="1100" i="1" dirty="0" err="1" smtClean="0"/>
              <a:t>Almenas</a:t>
            </a:r>
            <a:r>
              <a:rPr lang="en-US" sz="1100" dirty="0" smtClean="0"/>
              <a:t>, 553 F.3d 27 (1st Cir. 2009) (Massachusetts); </a:t>
            </a:r>
            <a:r>
              <a:rPr lang="en-US" sz="1100" i="1" dirty="0" smtClean="0"/>
              <a:t>United States v. Lee</a:t>
            </a:r>
            <a:r>
              <a:rPr lang="en-US" sz="1100" dirty="0" smtClean="0"/>
              <a:t>, 821 F.3d 1124 (9</a:t>
            </a:r>
            <a:r>
              <a:rPr lang="en-US" sz="1100" baseline="30000" dirty="0" smtClean="0"/>
              <a:t>th</a:t>
            </a:r>
            <a:r>
              <a:rPr lang="en-US" sz="1100" dirty="0" smtClean="0"/>
              <a:t> Cir. 2016) (California)  </a:t>
            </a:r>
          </a:p>
          <a:p>
            <a:pPr marL="857250" lvl="3" indent="0">
              <a:buNone/>
            </a:pPr>
            <a:endParaRPr lang="en-US" sz="1100" dirty="0" smtClean="0"/>
          </a:p>
          <a:p>
            <a:pPr marL="742950" lvl="2" indent="-342900" algn="just"/>
            <a:r>
              <a:rPr lang="en-US" sz="1100" dirty="0">
                <a:solidFill>
                  <a:schemeClr val="tx2">
                    <a:lumMod val="90000"/>
                  </a:schemeClr>
                </a:solidFill>
              </a:rPr>
              <a:t>Battery on a law enforcement </a:t>
            </a:r>
            <a:r>
              <a:rPr lang="en-US" sz="1100" dirty="0" smtClean="0">
                <a:solidFill>
                  <a:schemeClr val="tx2">
                    <a:lumMod val="90000"/>
                  </a:schemeClr>
                </a:solidFill>
              </a:rPr>
              <a:t>officer; Battery on pregnant woman.</a:t>
            </a:r>
          </a:p>
          <a:p>
            <a:pPr marL="1200150" lvl="3" indent="-342900"/>
            <a:r>
              <a:rPr lang="en-US" sz="1100" i="1" dirty="0"/>
              <a:t>United States v. </a:t>
            </a:r>
            <a:r>
              <a:rPr lang="en-US" sz="1100" i="1" dirty="0" err="1"/>
              <a:t>Carthorne</a:t>
            </a:r>
            <a:r>
              <a:rPr lang="en-US" sz="1100" dirty="0"/>
              <a:t>, 726 F.3d 503 </a:t>
            </a:r>
            <a:r>
              <a:rPr lang="en-US" sz="1100" dirty="0" smtClean="0"/>
              <a:t>)(4th Cir. 2013) (Virginia); </a:t>
            </a:r>
            <a:r>
              <a:rPr lang="en-US" sz="1100" i="1" dirty="0" smtClean="0"/>
              <a:t>United States v. Braun</a:t>
            </a:r>
            <a:r>
              <a:rPr lang="en-US" sz="1100" dirty="0" smtClean="0"/>
              <a:t>, 801 F.3d 1301 (11</a:t>
            </a:r>
            <a:r>
              <a:rPr lang="en-US" sz="1100" baseline="30000" dirty="0" smtClean="0"/>
              <a:t>th</a:t>
            </a:r>
            <a:r>
              <a:rPr lang="en-US" sz="1100" dirty="0" smtClean="0"/>
              <a:t> Cir. 2015) (Florida).</a:t>
            </a:r>
            <a:endParaRPr lang="en-US" sz="1100" dirty="0"/>
          </a:p>
          <a:p>
            <a:pPr marL="742950" lvl="2" indent="-342900" algn="just"/>
            <a:endParaRPr lang="en-US" sz="2000" dirty="0" smtClean="0"/>
          </a:p>
          <a:p>
            <a:pPr marL="742950" lvl="2" indent="-342900" algn="just"/>
            <a:endParaRPr lang="en-US" sz="2000" dirty="0" smtClean="0"/>
          </a:p>
          <a:p>
            <a:pPr marL="400050" lvl="2" indent="0">
              <a:buNone/>
            </a:pPr>
            <a:endParaRPr lang="en-US" sz="2000" dirty="0"/>
          </a:p>
          <a:p>
            <a:pPr marL="400050" lvl="2" indent="0">
              <a:buNone/>
            </a:pPr>
            <a:r>
              <a:rPr lang="en-US" sz="2000" dirty="0" smtClean="0">
                <a:solidFill>
                  <a:schemeClr val="tx2">
                    <a:lumMod val="90000"/>
                  </a:schemeClr>
                </a:solidFill>
              </a:rPr>
              <a:t> </a:t>
            </a:r>
            <a:endParaRPr lang="en-US" sz="2000" dirty="0" smtClean="0"/>
          </a:p>
          <a:p>
            <a:pPr marL="400050" lvl="2" indent="0">
              <a:buNone/>
            </a:pPr>
            <a:r>
              <a:rPr lang="en-US" dirty="0" smtClean="0"/>
              <a:t> </a:t>
            </a:r>
          </a:p>
          <a:p>
            <a:pPr marL="400050" lvl="2" indent="0">
              <a:buNone/>
            </a:pPr>
            <a:endParaRPr lang="en-US" dirty="0"/>
          </a:p>
          <a:p>
            <a:pPr marL="400050" lvl="2" indent="0">
              <a:buNone/>
            </a:pPr>
            <a:r>
              <a:rPr lang="en-US" dirty="0" smtClean="0"/>
              <a:t> </a:t>
            </a:r>
            <a:endParaRPr lang="en-US" dirty="0"/>
          </a:p>
        </p:txBody>
      </p:sp>
    </p:spTree>
    <p:extLst>
      <p:ext uri="{BB962C8B-B14F-4D97-AF65-F5344CB8AC3E}">
        <p14:creationId xmlns:p14="http://schemas.microsoft.com/office/powerpoint/2010/main" val="1945237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lobe">
  <a:themeElements>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100366</TotalTime>
  <Words>10363</Words>
  <Application>Microsoft Office PowerPoint</Application>
  <PresentationFormat>On-screen Show (4:3)</PresentationFormat>
  <Paragraphs>1020</Paragraphs>
  <Slides>51</Slides>
  <Notes>51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Verdana</vt:lpstr>
      <vt:lpstr>Wingdings</vt:lpstr>
      <vt:lpstr>Globe</vt:lpstr>
      <vt:lpstr>     Litigating Crime-of-Violence Issues: Johnson, Beckles, and Where We Go From Here   </vt:lpstr>
      <vt:lpstr>Overview </vt:lpstr>
      <vt:lpstr>Pre-Johnson Residual Clause Analysis</vt:lpstr>
      <vt:lpstr>Johnson:  Residual Clause Void for Vagueness </vt:lpstr>
      <vt:lpstr>Johnson:  Expressly overrules precedent</vt:lpstr>
      <vt:lpstr>What’s left of the ACCA?</vt:lpstr>
      <vt:lpstr>PowerPoint Presentation</vt:lpstr>
      <vt:lpstr>Fighting Against the Force Clause</vt:lpstr>
      <vt:lpstr>Issue 1: “Violent Force” Requirement </vt:lpstr>
      <vt:lpstr>Issue 1: “Violent Force” Requirement </vt:lpstr>
      <vt:lpstr>Issue 1: “Violent Force” Requirement </vt:lpstr>
      <vt:lpstr>Issue 1: “Violent Force” Requirement  </vt:lpstr>
      <vt:lpstr>Issue 1: “Violent Force” Requirement  </vt:lpstr>
      <vt:lpstr>Issue 1: “Violent Force” Requirement</vt:lpstr>
      <vt:lpstr>Issue 1: “Violent Force” Requirement</vt:lpstr>
      <vt:lpstr>Issue 2: Property vs. Person </vt:lpstr>
      <vt:lpstr>Issue 3: Using Force vs. Causing Injury </vt:lpstr>
      <vt:lpstr>Issue 3: Using Force vs. Causing Injury </vt:lpstr>
      <vt:lpstr>Issue 3: Using Force vs. Causing Injury </vt:lpstr>
      <vt:lpstr>Issue 3: Using Force vs. Causing Injury </vt:lpstr>
      <vt:lpstr>Issue 3: Using Force vs. Causing Injury </vt:lpstr>
      <vt:lpstr>Issue 3: Using Force vs. Causing Injury </vt:lpstr>
      <vt:lpstr>Issue 4: Intentional vs. Reckless Conduct</vt:lpstr>
      <vt:lpstr>Issue 4: Intentional vs. Reckless Conduct</vt:lpstr>
      <vt:lpstr>Issue 4: Intentional vs. Reckless Conduct</vt:lpstr>
      <vt:lpstr>Issue 4: Intentional vs. Reckless Conduct</vt:lpstr>
      <vt:lpstr>PowerPoint Presentation</vt:lpstr>
      <vt:lpstr>ACCA Enumerated Offenses:  Must Be Generic</vt:lpstr>
      <vt:lpstr>PowerPoint Presentation</vt:lpstr>
      <vt:lpstr>Conspiracies </vt:lpstr>
      <vt:lpstr>Attempts  </vt:lpstr>
      <vt:lpstr>Aiding and Abetting  </vt:lpstr>
      <vt:lpstr>PowerPoint Presentation</vt:lpstr>
      <vt:lpstr> Old Career Offender Provision before August 1, 2016:   (U.S.S.G. § 4B1.2) </vt:lpstr>
      <vt:lpstr>Beckles v. United States,  137 S. Ct. 886 (Mar. 6, 2017) </vt:lpstr>
      <vt:lpstr>Post-Beckles direct review career offender cases based on old guideline  </vt:lpstr>
      <vt:lpstr>Post-Beckles direct review career offender cases based on old guideline: continued </vt:lpstr>
      <vt:lpstr>New Career Offender Provision</vt:lpstr>
      <vt:lpstr>New Career Offender Provision</vt:lpstr>
      <vt:lpstr>New Career Offender Commentary</vt:lpstr>
      <vt:lpstr>Career Offender:  Challenges to Instant Offense</vt:lpstr>
      <vt:lpstr>18 U.S.C. § 16 “Crime of violence” definition  (Used for determining old 8-level “aggravated felony” bump in U.S.S.G. § 2L1.2(b)(1)(C) and many other federal provisions like VICAR, Three-Strikes, Bail Reform Act). </vt:lpstr>
      <vt:lpstr>18 U.S.C. § 16(b)  Crime of violence definition under residual clause  </vt:lpstr>
      <vt:lpstr>18 U.S.C. § 16(b)  Crime of violence definition under residual clause</vt:lpstr>
      <vt:lpstr>What’s left of 18 U.S.C. § 16 ?</vt:lpstr>
      <vt:lpstr>Elements of 18 U.S.C. § 924(c)</vt:lpstr>
      <vt:lpstr>18 U.S.C. § 924(c)(3)  Crime of violence definition:  two clauses  </vt:lpstr>
      <vt:lpstr>18 U.S.C. § 924(c)(3)(B):  Crime of violence definition under residual clause </vt:lpstr>
      <vt:lpstr>18 U.S.C. § 924(c)(3)(B)  Crime of violence definition under residual clause </vt:lpstr>
      <vt:lpstr>What’s left of 18 U.S.C § 924(c)(3)?</vt:lpstr>
      <vt:lpstr> Beware:  Badly reasoned unpublished and published § 924(c) cases: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 to Criminal History</dc:title>
  <dc:creator>Mike Satin</dc:creator>
  <cp:lastModifiedBy>Randolph Murrell</cp:lastModifiedBy>
  <cp:revision>759</cp:revision>
  <cp:lastPrinted>2017-05-16T19:29:51Z</cp:lastPrinted>
  <dcterms:created xsi:type="dcterms:W3CDTF">2007-03-10T14:51:38Z</dcterms:created>
  <dcterms:modified xsi:type="dcterms:W3CDTF">2017-07-05T14:18:01Z</dcterms:modified>
</cp:coreProperties>
</file>